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4521" r:id="rId2"/>
    <p:sldId id="258" r:id="rId3"/>
    <p:sldId id="4608" r:id="rId4"/>
    <p:sldId id="4568" r:id="rId5"/>
    <p:sldId id="4566" r:id="rId6"/>
    <p:sldId id="4540" r:id="rId7"/>
    <p:sldId id="4564" r:id="rId8"/>
    <p:sldId id="4561" r:id="rId9"/>
    <p:sldId id="4544" r:id="rId10"/>
    <p:sldId id="264" r:id="rId11"/>
    <p:sldId id="266" r:id="rId12"/>
    <p:sldId id="267" r:id="rId13"/>
    <p:sldId id="268" r:id="rId14"/>
    <p:sldId id="4005" r:id="rId15"/>
    <p:sldId id="275" r:id="rId16"/>
    <p:sldId id="277" r:id="rId17"/>
    <p:sldId id="274" r:id="rId18"/>
    <p:sldId id="279" r:id="rId19"/>
    <p:sldId id="278" r:id="rId20"/>
    <p:sldId id="282" r:id="rId21"/>
    <p:sldId id="283" r:id="rId22"/>
    <p:sldId id="4081" r:id="rId23"/>
    <p:sldId id="4609" r:id="rId24"/>
    <p:sldId id="4082" r:id="rId25"/>
    <p:sldId id="281" r:id="rId26"/>
    <p:sldId id="4041" r:id="rId27"/>
    <p:sldId id="286" r:id="rId28"/>
    <p:sldId id="287" r:id="rId29"/>
    <p:sldId id="288" r:id="rId30"/>
    <p:sldId id="289" r:id="rId31"/>
    <p:sldId id="290" r:id="rId32"/>
    <p:sldId id="4523" r:id="rId33"/>
  </p:sldIdLst>
  <p:sldSz cx="18288000" cy="10287000"/>
  <p:notesSz cx="6858000" cy="9144000"/>
  <p:embeddedFontLst>
    <p:embeddedFont>
      <p:font typeface="Aileron Regular Bold" panose="020B0604020202020204" charset="0"/>
      <p:regular r:id="rId35"/>
    </p:embeddedFont>
    <p:embeddedFont>
      <p:font typeface="Merriweather" panose="00000500000000000000" pitchFamily="2" charset="0"/>
      <p:regular r:id="rId36"/>
      <p:bold r:id="rId37"/>
      <p:italic r:id="rId38"/>
      <p:boldItalic r:id="rId39"/>
    </p:embeddedFont>
    <p:embeddedFont>
      <p:font typeface="Montserrat" panose="00000500000000000000" pitchFamily="2" charset="0"/>
      <p:regular r:id="rId40"/>
      <p:bold r:id="rId41"/>
      <p:italic r:id="rId42"/>
      <p:boldItalic r:id="rId43"/>
    </p:embeddedFont>
    <p:embeddedFont>
      <p:font typeface="Montserrat Bold" panose="00000800000000000000" charset="0"/>
      <p:regular r:id="rId44"/>
      <p:bold r:id="rId45"/>
    </p:embeddedFont>
    <p:embeddedFont>
      <p:font typeface="Montserrat Classic" panose="020B0604020202020204" charset="0"/>
      <p:regular r:id="rId46"/>
    </p:embeddedFont>
    <p:embeddedFont>
      <p:font typeface="Montserrat Classic Bold" panose="020B0604020202020204" charset="0"/>
      <p:regular r:id="rId47"/>
    </p:embeddedFont>
    <p:embeddedFont>
      <p:font typeface="Montserrat Italics" panose="020B0604020202020204" charset="0"/>
      <p:regular r:id="rId48"/>
    </p:embeddedFont>
    <p:embeddedFont>
      <p:font typeface="Montserrat Semi-Bold" panose="020B0604020202020204" charset="0"/>
      <p:regular r:id="rId49"/>
    </p:embeddedFont>
    <p:embeddedFont>
      <p:font typeface="Montserrat Semi-Bold Bold" panose="020B0604020202020204" charset="0"/>
      <p:regular r:id="rId50"/>
    </p:embeddedFont>
    <p:embeddedFont>
      <p:font typeface="Playfair Display" panose="00000500000000000000" pitchFamily="2" charset="0"/>
      <p:regular r:id="rId51"/>
      <p:bold r:id="rId52"/>
      <p:italic r:id="rId53"/>
      <p:boldItalic r:id="rId54"/>
    </p:embeddedFont>
    <p:embeddedFont>
      <p:font typeface="Raleway" pitchFamily="2" charset="0"/>
      <p:regular r:id="rId55"/>
      <p:bold r:id="rId56"/>
      <p:italic r:id="rId57"/>
      <p:boldItalic r:id="rId58"/>
    </p:embeddedFont>
    <p:embeddedFont>
      <p:font typeface="Raleway Black" pitchFamily="2" charset="0"/>
      <p:bold r:id="rId59"/>
      <p:boldItalic r:id="rId60"/>
    </p:embeddedFont>
    <p:embeddedFont>
      <p:font typeface="Raleway Light" pitchFamily="2" charset="0"/>
      <p:regular r:id="rId61"/>
      <p:italic r:id="rId6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323F"/>
    <a:srgbClr val="003C71"/>
    <a:srgbClr val="EF6E24"/>
    <a:srgbClr val="D0D8E8"/>
    <a:srgbClr val="E9EDF4"/>
    <a:srgbClr val="0C82F0"/>
    <a:srgbClr val="FF8808"/>
    <a:srgbClr val="FAB1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47DCAF-E7B2-4F46-BD68-A8AA505FA9B1}" v="73" dt="2025-02-17T16:22:49.8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78" autoAdjust="0"/>
    <p:restoredTop sz="94622" autoAdjust="0"/>
  </p:normalViewPr>
  <p:slideViewPr>
    <p:cSldViewPr>
      <p:cViewPr varScale="1">
        <p:scale>
          <a:sx n="53" d="100"/>
          <a:sy n="53" d="100"/>
        </p:scale>
        <p:origin x="341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63" Type="http://schemas.openxmlformats.org/officeDocument/2006/relationships/presProps" Target="presProps.xml"/><Relationship Id="rId68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2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font" Target="fonts/font25.fntdata"/><Relationship Id="rId67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font" Target="fonts/font2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font" Target="fonts/font26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 Chausovsky" userId="ee154aef-0b6d-4188-a12b-da36979b2eca" providerId="ADAL" clId="{DB47DCAF-E7B2-4F46-BD68-A8AA505FA9B1}"/>
    <pc:docChg chg="custSel addSld delSld modSld">
      <pc:chgData name="Alex Chausovsky" userId="ee154aef-0b6d-4188-a12b-da36979b2eca" providerId="ADAL" clId="{DB47DCAF-E7B2-4F46-BD68-A8AA505FA9B1}" dt="2025-02-17T16:22:49.893" v="301" actId="20577"/>
      <pc:docMkLst>
        <pc:docMk/>
      </pc:docMkLst>
      <pc:sldChg chg="modSp mod">
        <pc:chgData name="Alex Chausovsky" userId="ee154aef-0b6d-4188-a12b-da36979b2eca" providerId="ADAL" clId="{DB47DCAF-E7B2-4F46-BD68-A8AA505FA9B1}" dt="2025-02-17T16:21:44.748" v="297" actId="20577"/>
        <pc:sldMkLst>
          <pc:docMk/>
          <pc:sldMk cId="804527876" sldId="4523"/>
        </pc:sldMkLst>
        <pc:spChg chg="mod">
          <ac:chgData name="Alex Chausovsky" userId="ee154aef-0b6d-4188-a12b-da36979b2eca" providerId="ADAL" clId="{DB47DCAF-E7B2-4F46-BD68-A8AA505FA9B1}" dt="2025-02-17T16:21:44.748" v="297" actId="20577"/>
          <ac:spMkLst>
            <pc:docMk/>
            <pc:sldMk cId="804527876" sldId="4523"/>
            <ac:spMk id="10" creationId="{09B9B7BD-3B0C-E9A3-A6CF-7F9531AA0D14}"/>
          </ac:spMkLst>
        </pc:spChg>
      </pc:sldChg>
      <pc:sldChg chg="del">
        <pc:chgData name="Alex Chausovsky" userId="ee154aef-0b6d-4188-a12b-da36979b2eca" providerId="ADAL" clId="{DB47DCAF-E7B2-4F46-BD68-A8AA505FA9B1}" dt="2025-02-17T15:29:57.313" v="1" actId="47"/>
        <pc:sldMkLst>
          <pc:docMk/>
          <pc:sldMk cId="4207901158" sldId="4537"/>
        </pc:sldMkLst>
      </pc:sldChg>
      <pc:sldChg chg="addSp delSp modSp mod">
        <pc:chgData name="Alex Chausovsky" userId="ee154aef-0b6d-4188-a12b-da36979b2eca" providerId="ADAL" clId="{DB47DCAF-E7B2-4F46-BD68-A8AA505FA9B1}" dt="2025-02-17T16:13:03.695" v="245" actId="1076"/>
        <pc:sldMkLst>
          <pc:docMk/>
          <pc:sldMk cId="700322318" sldId="4540"/>
        </pc:sldMkLst>
        <pc:spChg chg="mod">
          <ac:chgData name="Alex Chausovsky" userId="ee154aef-0b6d-4188-a12b-da36979b2eca" providerId="ADAL" clId="{DB47DCAF-E7B2-4F46-BD68-A8AA505FA9B1}" dt="2025-02-17T16:12:26.307" v="244" actId="20577"/>
          <ac:spMkLst>
            <pc:docMk/>
            <pc:sldMk cId="700322318" sldId="4540"/>
            <ac:spMk id="11" creationId="{00000000-0000-0000-0000-000000000000}"/>
          </ac:spMkLst>
        </pc:spChg>
        <pc:spChg chg="mod">
          <ac:chgData name="Alex Chausovsky" userId="ee154aef-0b6d-4188-a12b-da36979b2eca" providerId="ADAL" clId="{DB47DCAF-E7B2-4F46-BD68-A8AA505FA9B1}" dt="2025-02-17T16:08:28.069" v="202" actId="20577"/>
          <ac:spMkLst>
            <pc:docMk/>
            <pc:sldMk cId="700322318" sldId="4540"/>
            <ac:spMk id="13" creationId="{3862CF46-B5EE-8254-CEE2-846840CBD080}"/>
          </ac:spMkLst>
        </pc:spChg>
        <pc:spChg chg="mod">
          <ac:chgData name="Alex Chausovsky" userId="ee154aef-0b6d-4188-a12b-da36979b2eca" providerId="ADAL" clId="{DB47DCAF-E7B2-4F46-BD68-A8AA505FA9B1}" dt="2025-02-17T16:06:52.029" v="198" actId="20577"/>
          <ac:spMkLst>
            <pc:docMk/>
            <pc:sldMk cId="700322318" sldId="4540"/>
            <ac:spMk id="31" creationId="{00000000-0000-0000-0000-000000000000}"/>
          </ac:spMkLst>
        </pc:spChg>
        <pc:spChg chg="mod">
          <ac:chgData name="Alex Chausovsky" userId="ee154aef-0b6d-4188-a12b-da36979b2eca" providerId="ADAL" clId="{DB47DCAF-E7B2-4F46-BD68-A8AA505FA9B1}" dt="2025-02-17T16:08:39.831" v="206" actId="6549"/>
          <ac:spMkLst>
            <pc:docMk/>
            <pc:sldMk cId="700322318" sldId="4540"/>
            <ac:spMk id="32" creationId="{48F90C88-545F-4771-AE24-210BD832B4EF}"/>
          </ac:spMkLst>
        </pc:spChg>
        <pc:grpChg chg="mod">
          <ac:chgData name="Alex Chausovsky" userId="ee154aef-0b6d-4188-a12b-da36979b2eca" providerId="ADAL" clId="{DB47DCAF-E7B2-4F46-BD68-A8AA505FA9B1}" dt="2025-02-17T16:08:33.808" v="205" actId="1037"/>
          <ac:grpSpMkLst>
            <pc:docMk/>
            <pc:sldMk cId="700322318" sldId="4540"/>
            <ac:grpSpMk id="9" creationId="{43C57C03-981C-01B2-7598-B4C396443AAB}"/>
          </ac:grpSpMkLst>
        </pc:grpChg>
        <pc:graphicFrameChg chg="mod">
          <ac:chgData name="Alex Chausovsky" userId="ee154aef-0b6d-4188-a12b-da36979b2eca" providerId="ADAL" clId="{DB47DCAF-E7B2-4F46-BD68-A8AA505FA9B1}" dt="2025-02-17T16:08:20.331" v="199"/>
          <ac:graphicFrameMkLst>
            <pc:docMk/>
            <pc:sldMk cId="700322318" sldId="4540"/>
            <ac:graphicFrameMk id="4" creationId="{C6EACF0A-A0AE-3370-A53C-D3F4355C5FC1}"/>
          </ac:graphicFrameMkLst>
        </pc:graphicFrameChg>
        <pc:cxnChg chg="del mod">
          <ac:chgData name="Alex Chausovsky" userId="ee154aef-0b6d-4188-a12b-da36979b2eca" providerId="ADAL" clId="{DB47DCAF-E7B2-4F46-BD68-A8AA505FA9B1}" dt="2025-02-17T16:08:22.952" v="200" actId="478"/>
          <ac:cxnSpMkLst>
            <pc:docMk/>
            <pc:sldMk cId="700322318" sldId="4540"/>
            <ac:cxnSpMk id="6" creationId="{15DF8B02-3304-39E7-2640-FC4571F27DB1}"/>
          </ac:cxnSpMkLst>
        </pc:cxnChg>
        <pc:cxnChg chg="add mod">
          <ac:chgData name="Alex Chausovsky" userId="ee154aef-0b6d-4188-a12b-da36979b2eca" providerId="ADAL" clId="{DB47DCAF-E7B2-4F46-BD68-A8AA505FA9B1}" dt="2025-02-17T16:12:02.714" v="239" actId="1038"/>
          <ac:cxnSpMkLst>
            <pc:docMk/>
            <pc:sldMk cId="700322318" sldId="4540"/>
            <ac:cxnSpMk id="7" creationId="{E9806777-1600-0FFD-EFC2-A40B10F0BA57}"/>
          </ac:cxnSpMkLst>
        </pc:cxnChg>
        <pc:cxnChg chg="mod">
          <ac:chgData name="Alex Chausovsky" userId="ee154aef-0b6d-4188-a12b-da36979b2eca" providerId="ADAL" clId="{DB47DCAF-E7B2-4F46-BD68-A8AA505FA9B1}" dt="2025-02-17T16:13:03.695" v="245" actId="1076"/>
          <ac:cxnSpMkLst>
            <pc:docMk/>
            <pc:sldMk cId="700322318" sldId="4540"/>
            <ac:cxnSpMk id="16" creationId="{A6BEDB4A-C5DD-5116-7757-8C7149A5632A}"/>
          </ac:cxnSpMkLst>
        </pc:cxnChg>
        <pc:cxnChg chg="mod">
          <ac:chgData name="Alex Chausovsky" userId="ee154aef-0b6d-4188-a12b-da36979b2eca" providerId="ADAL" clId="{DB47DCAF-E7B2-4F46-BD68-A8AA505FA9B1}" dt="2025-02-17T16:05:54.105" v="192" actId="1076"/>
          <ac:cxnSpMkLst>
            <pc:docMk/>
            <pc:sldMk cId="700322318" sldId="4540"/>
            <ac:cxnSpMk id="17" creationId="{0ECFD68F-8F1E-0032-7CB7-45FC72C8AF2B}"/>
          </ac:cxnSpMkLst>
        </pc:cxnChg>
      </pc:sldChg>
      <pc:sldChg chg="modSp mod">
        <pc:chgData name="Alex Chausovsky" userId="ee154aef-0b6d-4188-a12b-da36979b2eca" providerId="ADAL" clId="{DB47DCAF-E7B2-4F46-BD68-A8AA505FA9B1}" dt="2025-02-17T16:19:29.340" v="288" actId="1036"/>
        <pc:sldMkLst>
          <pc:docMk/>
          <pc:sldMk cId="3750596958" sldId="4544"/>
        </pc:sldMkLst>
        <pc:spChg chg="mod">
          <ac:chgData name="Alex Chausovsky" userId="ee154aef-0b6d-4188-a12b-da36979b2eca" providerId="ADAL" clId="{DB47DCAF-E7B2-4F46-BD68-A8AA505FA9B1}" dt="2025-02-17T16:19:29.340" v="288" actId="1036"/>
          <ac:spMkLst>
            <pc:docMk/>
            <pc:sldMk cId="3750596958" sldId="4544"/>
            <ac:spMk id="10" creationId="{583CA61A-598F-D71D-8D5A-A2A37A231761}"/>
          </ac:spMkLst>
        </pc:spChg>
        <pc:graphicFrameChg chg="mod">
          <ac:chgData name="Alex Chausovsky" userId="ee154aef-0b6d-4188-a12b-da36979b2eca" providerId="ADAL" clId="{DB47DCAF-E7B2-4F46-BD68-A8AA505FA9B1}" dt="2025-02-17T16:19:07.225" v="284"/>
          <ac:graphicFrameMkLst>
            <pc:docMk/>
            <pc:sldMk cId="3750596958" sldId="4544"/>
            <ac:graphicFrameMk id="6" creationId="{04C27B75-95D6-6412-6CAC-94A95734F090}"/>
          </ac:graphicFrameMkLst>
        </pc:graphicFrameChg>
      </pc:sldChg>
      <pc:sldChg chg="modSp mod">
        <pc:chgData name="Alex Chausovsky" userId="ee154aef-0b6d-4188-a12b-da36979b2eca" providerId="ADAL" clId="{DB47DCAF-E7B2-4F46-BD68-A8AA505FA9B1}" dt="2025-02-17T16:18:54.024" v="283" actId="1076"/>
        <pc:sldMkLst>
          <pc:docMk/>
          <pc:sldMk cId="3364616706" sldId="4561"/>
        </pc:sldMkLst>
        <pc:spChg chg="mod">
          <ac:chgData name="Alex Chausovsky" userId="ee154aef-0b6d-4188-a12b-da36979b2eca" providerId="ADAL" clId="{DB47DCAF-E7B2-4F46-BD68-A8AA505FA9B1}" dt="2025-02-17T16:18:20.280" v="269" actId="1037"/>
          <ac:spMkLst>
            <pc:docMk/>
            <pc:sldMk cId="3364616706" sldId="4561"/>
            <ac:spMk id="10" creationId="{583CA61A-598F-D71D-8D5A-A2A37A231761}"/>
          </ac:spMkLst>
        </pc:spChg>
        <pc:spChg chg="mod">
          <ac:chgData name="Alex Chausovsky" userId="ee154aef-0b6d-4188-a12b-da36979b2eca" providerId="ADAL" clId="{DB47DCAF-E7B2-4F46-BD68-A8AA505FA9B1}" dt="2025-02-17T16:18:20.280" v="269" actId="1037"/>
          <ac:spMkLst>
            <pc:docMk/>
            <pc:sldMk cId="3364616706" sldId="4561"/>
            <ac:spMk id="13" creationId="{FFC5CE00-981D-CA53-A55A-4D9484F97F3D}"/>
          </ac:spMkLst>
        </pc:spChg>
        <pc:spChg chg="mod">
          <ac:chgData name="Alex Chausovsky" userId="ee154aef-0b6d-4188-a12b-da36979b2eca" providerId="ADAL" clId="{DB47DCAF-E7B2-4F46-BD68-A8AA505FA9B1}" dt="2025-02-17T16:18:54.024" v="283" actId="1076"/>
          <ac:spMkLst>
            <pc:docMk/>
            <pc:sldMk cId="3364616706" sldId="4561"/>
            <ac:spMk id="32" creationId="{48F90C88-545F-4771-AE24-210BD832B4EF}"/>
          </ac:spMkLst>
        </pc:spChg>
        <pc:graphicFrameChg chg="mod">
          <ac:chgData name="Alex Chausovsky" userId="ee154aef-0b6d-4188-a12b-da36979b2eca" providerId="ADAL" clId="{DB47DCAF-E7B2-4F46-BD68-A8AA505FA9B1}" dt="2025-02-17T16:17:48.843" v="248"/>
          <ac:graphicFrameMkLst>
            <pc:docMk/>
            <pc:sldMk cId="3364616706" sldId="4561"/>
            <ac:graphicFrameMk id="3" creationId="{0B98156B-7ACD-B07D-7447-2B32E17D0B59}"/>
          </ac:graphicFrameMkLst>
        </pc:graphicFrameChg>
        <pc:cxnChg chg="mod">
          <ac:chgData name="Alex Chausovsky" userId="ee154aef-0b6d-4188-a12b-da36979b2eca" providerId="ADAL" clId="{DB47DCAF-E7B2-4F46-BD68-A8AA505FA9B1}" dt="2025-02-17T16:18:20.280" v="269" actId="1037"/>
          <ac:cxnSpMkLst>
            <pc:docMk/>
            <pc:sldMk cId="3364616706" sldId="4561"/>
            <ac:cxnSpMk id="15" creationId="{2864F188-DE3D-9C2A-6C4A-8CBD1EAE3495}"/>
          </ac:cxnSpMkLst>
        </pc:cxnChg>
      </pc:sldChg>
      <pc:sldChg chg="modSp mod">
        <pc:chgData name="Alex Chausovsky" userId="ee154aef-0b6d-4188-a12b-da36979b2eca" providerId="ADAL" clId="{DB47DCAF-E7B2-4F46-BD68-A8AA505FA9B1}" dt="2025-02-17T16:17:58.078" v="261" actId="20577"/>
        <pc:sldMkLst>
          <pc:docMk/>
          <pc:sldMk cId="1996688917" sldId="4564"/>
        </pc:sldMkLst>
        <pc:spChg chg="mod">
          <ac:chgData name="Alex Chausovsky" userId="ee154aef-0b6d-4188-a12b-da36979b2eca" providerId="ADAL" clId="{DB47DCAF-E7B2-4F46-BD68-A8AA505FA9B1}" dt="2025-02-17T16:17:33.036" v="247" actId="1076"/>
          <ac:spMkLst>
            <pc:docMk/>
            <pc:sldMk cId="1996688917" sldId="4564"/>
            <ac:spMk id="10" creationId="{583CA61A-598F-D71D-8D5A-A2A37A231761}"/>
          </ac:spMkLst>
        </pc:spChg>
        <pc:spChg chg="mod">
          <ac:chgData name="Alex Chausovsky" userId="ee154aef-0b6d-4188-a12b-da36979b2eca" providerId="ADAL" clId="{DB47DCAF-E7B2-4F46-BD68-A8AA505FA9B1}" dt="2025-02-17T16:17:58.078" v="261" actId="20577"/>
          <ac:spMkLst>
            <pc:docMk/>
            <pc:sldMk cId="1996688917" sldId="4564"/>
            <ac:spMk id="32" creationId="{48F90C88-545F-4771-AE24-210BD832B4EF}"/>
          </ac:spMkLst>
        </pc:spChg>
        <pc:graphicFrameChg chg="mod">
          <ac:chgData name="Alex Chausovsky" userId="ee154aef-0b6d-4188-a12b-da36979b2eca" providerId="ADAL" clId="{DB47DCAF-E7B2-4F46-BD68-A8AA505FA9B1}" dt="2025-02-17T16:17:27.173" v="246"/>
          <ac:graphicFrameMkLst>
            <pc:docMk/>
            <pc:sldMk cId="1996688917" sldId="4564"/>
            <ac:graphicFrameMk id="3" creationId="{7AFBDA65-2D1C-A1B7-82F3-B81F6A5B593E}"/>
          </ac:graphicFrameMkLst>
        </pc:graphicFrameChg>
      </pc:sldChg>
      <pc:sldChg chg="del">
        <pc:chgData name="Alex Chausovsky" userId="ee154aef-0b6d-4188-a12b-da36979b2eca" providerId="ADAL" clId="{DB47DCAF-E7B2-4F46-BD68-A8AA505FA9B1}" dt="2025-02-17T15:48:58.650" v="123" actId="47"/>
        <pc:sldMkLst>
          <pc:docMk/>
          <pc:sldMk cId="753348607" sldId="4565"/>
        </pc:sldMkLst>
      </pc:sldChg>
      <pc:sldChg chg="modSp mod">
        <pc:chgData name="Alex Chausovsky" userId="ee154aef-0b6d-4188-a12b-da36979b2eca" providerId="ADAL" clId="{DB47DCAF-E7B2-4F46-BD68-A8AA505FA9B1}" dt="2025-02-17T15:54:23.901" v="189" actId="20577"/>
        <pc:sldMkLst>
          <pc:docMk/>
          <pc:sldMk cId="2521402970" sldId="4566"/>
        </pc:sldMkLst>
        <pc:spChg chg="mod">
          <ac:chgData name="Alex Chausovsky" userId="ee154aef-0b6d-4188-a12b-da36979b2eca" providerId="ADAL" clId="{DB47DCAF-E7B2-4F46-BD68-A8AA505FA9B1}" dt="2025-02-17T15:50:15.770" v="128" actId="20577"/>
          <ac:spMkLst>
            <pc:docMk/>
            <pc:sldMk cId="2521402970" sldId="4566"/>
            <ac:spMk id="2" creationId="{DBCEE255-E4FF-678B-1E58-C30A49762F02}"/>
          </ac:spMkLst>
        </pc:spChg>
        <pc:spChg chg="mod">
          <ac:chgData name="Alex Chausovsky" userId="ee154aef-0b6d-4188-a12b-da36979b2eca" providerId="ADAL" clId="{DB47DCAF-E7B2-4F46-BD68-A8AA505FA9B1}" dt="2025-02-17T15:50:22.488" v="140" actId="20577"/>
          <ac:spMkLst>
            <pc:docMk/>
            <pc:sldMk cId="2521402970" sldId="4566"/>
            <ac:spMk id="4" creationId="{2A8186B2-D1BE-8D85-9161-614CF6662D20}"/>
          </ac:spMkLst>
        </pc:spChg>
        <pc:graphicFrameChg chg="modGraphic">
          <ac:chgData name="Alex Chausovsky" userId="ee154aef-0b6d-4188-a12b-da36979b2eca" providerId="ADAL" clId="{DB47DCAF-E7B2-4F46-BD68-A8AA505FA9B1}" dt="2025-02-17T15:54:23.901" v="189" actId="20577"/>
          <ac:graphicFrameMkLst>
            <pc:docMk/>
            <pc:sldMk cId="2521402970" sldId="4566"/>
            <ac:graphicFrameMk id="8" creationId="{1A8856EC-44C7-D471-9863-70C9723745EE}"/>
          </ac:graphicFrameMkLst>
        </pc:graphicFrameChg>
      </pc:sldChg>
      <pc:sldChg chg="del">
        <pc:chgData name="Alex Chausovsky" userId="ee154aef-0b6d-4188-a12b-da36979b2eca" providerId="ADAL" clId="{DB47DCAF-E7B2-4F46-BD68-A8AA505FA9B1}" dt="2025-02-17T15:30:11.403" v="4" actId="47"/>
        <pc:sldMkLst>
          <pc:docMk/>
          <pc:sldMk cId="295043527" sldId="4567"/>
        </pc:sldMkLst>
      </pc:sldChg>
      <pc:sldChg chg="addSp modSp mod modAnim">
        <pc:chgData name="Alex Chausovsky" userId="ee154aef-0b6d-4188-a12b-da36979b2eca" providerId="ADAL" clId="{DB47DCAF-E7B2-4F46-BD68-A8AA505FA9B1}" dt="2025-02-17T16:22:49.893" v="301" actId="20577"/>
        <pc:sldMkLst>
          <pc:docMk/>
          <pc:sldMk cId="2706559795" sldId="4568"/>
        </pc:sldMkLst>
        <pc:spChg chg="add mod">
          <ac:chgData name="Alex Chausovsky" userId="ee154aef-0b6d-4188-a12b-da36979b2eca" providerId="ADAL" clId="{DB47DCAF-E7B2-4F46-BD68-A8AA505FA9B1}" dt="2025-02-17T15:38:14.098" v="75"/>
          <ac:spMkLst>
            <pc:docMk/>
            <pc:sldMk cId="2706559795" sldId="4568"/>
            <ac:spMk id="3" creationId="{1A8B5307-7E0A-838E-CD57-9BFC8E8154E7}"/>
          </ac:spMkLst>
        </pc:spChg>
        <pc:spChg chg="add mod">
          <ac:chgData name="Alex Chausovsky" userId="ee154aef-0b6d-4188-a12b-da36979b2eca" providerId="ADAL" clId="{DB47DCAF-E7B2-4F46-BD68-A8AA505FA9B1}" dt="2025-02-17T16:22:49.893" v="301" actId="20577"/>
          <ac:spMkLst>
            <pc:docMk/>
            <pc:sldMk cId="2706559795" sldId="4568"/>
            <ac:spMk id="4" creationId="{58594B5B-83E2-6053-D8DA-670F4B61B000}"/>
          </ac:spMkLst>
        </pc:spChg>
        <pc:spChg chg="mod">
          <ac:chgData name="Alex Chausovsky" userId="ee154aef-0b6d-4188-a12b-da36979b2eca" providerId="ADAL" clId="{DB47DCAF-E7B2-4F46-BD68-A8AA505FA9B1}" dt="2025-02-17T15:30:30.155" v="17" actId="20577"/>
          <ac:spMkLst>
            <pc:docMk/>
            <pc:sldMk cId="2706559795" sldId="4568"/>
            <ac:spMk id="20" creationId="{178728FC-B544-73FF-A893-72D6479AB23D}"/>
          </ac:spMkLst>
        </pc:spChg>
        <pc:graphicFrameChg chg="mod modGraphic">
          <ac:chgData name="Alex Chausovsky" userId="ee154aef-0b6d-4188-a12b-da36979b2eca" providerId="ADAL" clId="{DB47DCAF-E7B2-4F46-BD68-A8AA505FA9B1}" dt="2025-02-17T15:37:16.950" v="74" actId="207"/>
          <ac:graphicFrameMkLst>
            <pc:docMk/>
            <pc:sldMk cId="2706559795" sldId="4568"/>
            <ac:graphicFrameMk id="6" creationId="{F5B27B6D-3FE4-E1CC-CAA9-229155758D21}"/>
          </ac:graphicFrameMkLst>
        </pc:graphicFrameChg>
      </pc:sldChg>
      <pc:sldChg chg="add">
        <pc:chgData name="Alex Chausovsky" userId="ee154aef-0b6d-4188-a12b-da36979b2eca" providerId="ADAL" clId="{DB47DCAF-E7B2-4F46-BD68-A8AA505FA9B1}" dt="2025-02-17T15:29:50.613" v="0"/>
        <pc:sldMkLst>
          <pc:docMk/>
          <pc:sldMk cId="1451359364" sldId="4608"/>
        </pc:sldMkLst>
      </pc:sldChg>
      <pc:sldChg chg="add">
        <pc:chgData name="Alex Chausovsky" userId="ee154aef-0b6d-4188-a12b-da36979b2eca" providerId="ADAL" clId="{DB47DCAF-E7B2-4F46-BD68-A8AA505FA9B1}" dt="2025-02-17T15:30:09.729" v="3"/>
        <pc:sldMkLst>
          <pc:docMk/>
          <pc:sldMk cId="969758951" sldId="4609"/>
        </pc:sldMkLst>
      </pc:sldChg>
      <pc:sldChg chg="add del">
        <pc:chgData name="Alex Chausovsky" userId="ee154aef-0b6d-4188-a12b-da36979b2eca" providerId="ADAL" clId="{DB47DCAF-E7B2-4F46-BD68-A8AA505FA9B1}" dt="2025-02-17T15:30:02.127" v="2" actId="2696"/>
        <pc:sldMkLst>
          <pc:docMk/>
          <pc:sldMk cId="1365204635" sldId="4609"/>
        </pc:sldMkLst>
      </pc:sldChg>
      <pc:sldChg chg="add del">
        <pc:chgData name="Alex Chausovsky" userId="ee154aef-0b6d-4188-a12b-da36979b2eca" providerId="ADAL" clId="{DB47DCAF-E7B2-4F46-BD68-A8AA505FA9B1}" dt="2025-02-17T15:38:21.868" v="78"/>
        <pc:sldMkLst>
          <pc:docMk/>
          <pc:sldMk cId="1421944612" sldId="461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9F89C6-3C81-4843-A5F3-C02430DD68F9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C33F5F-1040-4159-8141-401554DA6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853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33F5F-1040-4159-8141-401554DA62D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734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chemeClr val="tx2"/>
              </a:solidFill>
              <a:latin typeface="Helvetica Light" panose="020B040302020202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62807-D7D5-4215-93BF-E32647B6D6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073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10956-6E0A-4F6F-99D8-179CFC7EA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E575D0-AC9B-194C-0DDA-C4CDC458A4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A75CCA-FDC6-C2C5-5424-0E4A78F54D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2D66A8-BF5B-1322-AFC8-059F9695C5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62807-D7D5-4215-93BF-E32647B6D64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18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62807-D7D5-4215-93BF-E32647B6D64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80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62807-D7D5-4215-93BF-E32647B6D64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2091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62807-D7D5-4215-93BF-E32647B6D64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678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62807-D7D5-4215-93BF-E32647B6D64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847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62807-D7D5-4215-93BF-E32647B6D64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1003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33F5F-1040-4159-8141-401554DA62D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78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sv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f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https://3dmanalyticsandconsulting-my.sharepoint.com/personal/alex_3dmanalyticsandconsulting_onmicrosoft_com/Documents/Job%20Market%20Cyclical%20Analysis.xlsx!Job%20Openings!%5bJob%20Market%20Cyclical%20Analysis.xlsx%5dJob%20Openings%20Chart%201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https://3dmanalyticsandconsulting-my.sharepoint.com/personal/alex_3dmanalyticsandconsulting_onmicrosoft_com/Documents/Job%20Market%20Cyclical%20Analysis.xlsx!Layoffs%20Quits%20Hires!%5bJob%20Market%20Cyclical%20Analysis.xlsx%5dLayoffs%20Quits%20Hires%20Chart%203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https://3dmanalyticsandconsulting-my.sharepoint.com/personal/alex_3dmanalyticsandconsulting_onmicrosoft_com/Documents/Job%20Market%20Cyclical%20Analysis.xlsx!Layoffs%20Quits%20Hires!%5bJob%20Market%20Cyclical%20Analysis.xlsx%5dLayoffs%20Quits%20Hires%20Chart%205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https://3dmanalyticsandconsulting-my.sharepoint.com/personal/alex_3dmanalyticsandconsulting_onmicrosoft_com/Documents/Job%20Market%20Cyclical%20Analysis.xlsx!Layoffs%20Quits%20Hires!%5bJob%20Market%20Cyclical%20Analysis.xlsx%5dLayoffs%20Quits%20Hires%20Chart%202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45D249-6A6D-4012-AF05-54B216B00A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296"/>
          <a:stretch/>
        </p:blipFill>
        <p:spPr>
          <a:xfrm>
            <a:off x="1" y="1"/>
            <a:ext cx="18287999" cy="78615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0F23DA6-28E3-B5C8-2566-9F51AB314D65}"/>
              </a:ext>
            </a:extLst>
          </p:cNvPr>
          <p:cNvSpPr/>
          <p:nvPr/>
        </p:nvSpPr>
        <p:spPr>
          <a:xfrm>
            <a:off x="1" y="0"/>
            <a:ext cx="18287999" cy="7861590"/>
          </a:xfrm>
          <a:prstGeom prst="rect">
            <a:avLst/>
          </a:prstGeom>
          <a:solidFill>
            <a:srgbClr val="124182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62A921-0DBD-43D1-B37C-50F04BE16EB4}"/>
              </a:ext>
            </a:extLst>
          </p:cNvPr>
          <p:cNvSpPr/>
          <p:nvPr/>
        </p:nvSpPr>
        <p:spPr>
          <a:xfrm>
            <a:off x="803672" y="700737"/>
            <a:ext cx="13452236" cy="8745435"/>
          </a:xfrm>
          <a:prstGeom prst="rect">
            <a:avLst/>
          </a:prstGeom>
          <a:solidFill>
            <a:srgbClr val="4D7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srgbClr val="003C71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B78748-A0A4-430A-B8B0-7CC2050AD209}"/>
              </a:ext>
            </a:extLst>
          </p:cNvPr>
          <p:cNvSpPr/>
          <p:nvPr/>
        </p:nvSpPr>
        <p:spPr>
          <a:xfrm>
            <a:off x="1" y="7861590"/>
            <a:ext cx="18287999" cy="2425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0DF184-79AB-4810-A7AE-3FA23F7A3864}"/>
              </a:ext>
            </a:extLst>
          </p:cNvPr>
          <p:cNvSpPr txBox="1"/>
          <p:nvPr/>
        </p:nvSpPr>
        <p:spPr>
          <a:xfrm>
            <a:off x="831800" y="4610100"/>
            <a:ext cx="13417600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7500" b="1" dirty="0">
                <a:solidFill>
                  <a:prstClr val="white"/>
                </a:solidFill>
                <a:latin typeface="Calibri Light" panose="020F0302020204030204"/>
              </a:rPr>
              <a:t>From Analysis to Action: </a:t>
            </a:r>
          </a:p>
          <a:p>
            <a:pPr defTabSz="1371600">
              <a:defRPr/>
            </a:pPr>
            <a:r>
              <a:rPr lang="en-US" sz="7500" dirty="0">
                <a:solidFill>
                  <a:prstClr val="white"/>
                </a:solidFill>
                <a:latin typeface="Calibri Light" panose="020F0302020204030204"/>
              </a:rPr>
              <a:t>Driving Business Value Through Insights into Today’s Labor Market</a:t>
            </a:r>
            <a:endParaRPr lang="en-US" sz="6000" dirty="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D556E4-166C-4366-8CCF-71F1DBC5CAB6}"/>
              </a:ext>
            </a:extLst>
          </p:cNvPr>
          <p:cNvSpPr txBox="1"/>
          <p:nvPr/>
        </p:nvSpPr>
        <p:spPr>
          <a:xfrm>
            <a:off x="941850" y="8284549"/>
            <a:ext cx="9726150" cy="687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3870" dirty="0">
                <a:solidFill>
                  <a:prstClr val="white"/>
                </a:solidFill>
                <a:latin typeface="Playfair Display" panose="00000500000000000000" pitchFamily="2" charset="0"/>
              </a:rPr>
              <a:t>October 2024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B0825870-B0D7-4669-87D4-CDB2281FD9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695" y="969522"/>
            <a:ext cx="5406219" cy="9825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9034BB-D3A9-4099-DBC2-36DFCB93261E}"/>
              </a:ext>
            </a:extLst>
          </p:cNvPr>
          <p:cNvSpPr txBox="1"/>
          <p:nvPr/>
        </p:nvSpPr>
        <p:spPr>
          <a:xfrm>
            <a:off x="14255908" y="8545689"/>
            <a:ext cx="4066728" cy="1057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2400" b="1">
                <a:latin typeface="Playfair Display" panose="00000500000000000000" pitchFamily="2" charset="0"/>
              </a:rPr>
              <a:t>Presented by</a:t>
            </a:r>
          </a:p>
          <a:p>
            <a:pPr algn="ctr" defTabSz="1371600">
              <a:defRPr/>
            </a:pPr>
            <a:r>
              <a:rPr lang="en-US" sz="3870">
                <a:solidFill>
                  <a:srgbClr val="0C82F0"/>
                </a:solidFill>
                <a:latin typeface="Playfair Display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Alex Chausovsky</a:t>
            </a:r>
          </a:p>
        </p:txBody>
      </p:sp>
    </p:spTree>
    <p:extLst>
      <p:ext uri="{BB962C8B-B14F-4D97-AF65-F5344CB8AC3E}">
        <p14:creationId xmlns:p14="http://schemas.microsoft.com/office/powerpoint/2010/main" val="1337651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143500"/>
            <a:ext cx="10109816" cy="5143500"/>
          </a:xfrm>
          <a:prstGeom prst="rect">
            <a:avLst/>
          </a:prstGeom>
          <a:solidFill>
            <a:srgbClr val="08323F"/>
          </a:solid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9784" b="9784"/>
          <a:stretch>
            <a:fillRect/>
          </a:stretch>
        </p:blipFill>
        <p:spPr>
          <a:xfrm>
            <a:off x="0" y="0"/>
            <a:ext cx="10109816" cy="542773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-10800000">
            <a:off x="485830" y="5928548"/>
            <a:ext cx="2191249" cy="868899"/>
            <a:chOff x="0" y="0"/>
            <a:chExt cx="5492755" cy="21780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92755" cy="2178050"/>
            </a:xfrm>
            <a:custGeom>
              <a:avLst/>
              <a:gdLst/>
              <a:ahLst/>
              <a:cxnLst/>
              <a:rect l="l" t="t" r="r" b="b"/>
              <a:pathLst>
                <a:path w="5492755" h="2178050">
                  <a:moveTo>
                    <a:pt x="5492755" y="0"/>
                  </a:moveTo>
                  <a:lnTo>
                    <a:pt x="5492755" y="2178050"/>
                  </a:lnTo>
                  <a:lnTo>
                    <a:pt x="1088390" y="2178050"/>
                  </a:lnTo>
                  <a:cubicBezTo>
                    <a:pt x="487680" y="2178050"/>
                    <a:pt x="0" y="1690370"/>
                    <a:pt x="0" y="1088390"/>
                  </a:cubicBezTo>
                  <a:lnTo>
                    <a:pt x="0" y="1088390"/>
                  </a:lnTo>
                  <a:cubicBezTo>
                    <a:pt x="0" y="487680"/>
                    <a:pt x="487680" y="0"/>
                    <a:pt x="1088390" y="0"/>
                  </a:cubicBezTo>
                  <a:lnTo>
                    <a:pt x="5492755" y="0"/>
                  </a:lnTo>
                  <a:close/>
                </a:path>
              </a:pathLst>
            </a:custGeom>
            <a:solidFill>
              <a:srgbClr val="C2C2C2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485830" y="7280801"/>
            <a:ext cx="6371493" cy="868899"/>
            <a:chOff x="0" y="0"/>
            <a:chExt cx="15971281" cy="21780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971281" cy="2178050"/>
            </a:xfrm>
            <a:custGeom>
              <a:avLst/>
              <a:gdLst/>
              <a:ahLst/>
              <a:cxnLst/>
              <a:rect l="l" t="t" r="r" b="b"/>
              <a:pathLst>
                <a:path w="15971281" h="2178050">
                  <a:moveTo>
                    <a:pt x="15971281" y="0"/>
                  </a:moveTo>
                  <a:lnTo>
                    <a:pt x="15971281" y="2178050"/>
                  </a:lnTo>
                  <a:lnTo>
                    <a:pt x="1088390" y="2178050"/>
                  </a:lnTo>
                  <a:cubicBezTo>
                    <a:pt x="487680" y="2178050"/>
                    <a:pt x="0" y="1690370"/>
                    <a:pt x="0" y="1088390"/>
                  </a:cubicBezTo>
                  <a:lnTo>
                    <a:pt x="0" y="1088390"/>
                  </a:lnTo>
                  <a:cubicBezTo>
                    <a:pt x="0" y="487680"/>
                    <a:pt x="487680" y="0"/>
                    <a:pt x="1088390" y="0"/>
                  </a:cubicBezTo>
                  <a:lnTo>
                    <a:pt x="15971281" y="0"/>
                  </a:lnTo>
                  <a:close/>
                </a:path>
              </a:pathLst>
            </a:custGeom>
            <a:solidFill>
              <a:srgbClr val="C2C2C2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85830" y="9024045"/>
            <a:ext cx="7149484" cy="458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39"/>
              </a:lnSpc>
            </a:pPr>
            <a:r>
              <a:rPr lang="en-US" sz="2949" spc="109" dirty="0">
                <a:solidFill>
                  <a:srgbClr val="FFFFFF"/>
                </a:solidFill>
                <a:latin typeface="Montserrat Classic"/>
              </a:rPr>
              <a:t>No, we're fine without one.</a:t>
            </a:r>
          </a:p>
        </p:txBody>
      </p:sp>
      <p:grpSp>
        <p:nvGrpSpPr>
          <p:cNvPr id="9" name="Group 9"/>
          <p:cNvGrpSpPr/>
          <p:nvPr/>
        </p:nvGrpSpPr>
        <p:grpSpPr>
          <a:xfrm rot="-10800000">
            <a:off x="485830" y="8823851"/>
            <a:ext cx="1394967" cy="868899"/>
            <a:chOff x="0" y="0"/>
            <a:chExt cx="3496733" cy="217805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496733" cy="2178050"/>
            </a:xfrm>
            <a:custGeom>
              <a:avLst/>
              <a:gdLst/>
              <a:ahLst/>
              <a:cxnLst/>
              <a:rect l="l" t="t" r="r" b="b"/>
              <a:pathLst>
                <a:path w="3496733" h="2178050">
                  <a:moveTo>
                    <a:pt x="3496733" y="0"/>
                  </a:moveTo>
                  <a:lnTo>
                    <a:pt x="3496733" y="2178050"/>
                  </a:lnTo>
                  <a:lnTo>
                    <a:pt x="1088390" y="2178050"/>
                  </a:lnTo>
                  <a:cubicBezTo>
                    <a:pt x="487680" y="2178050"/>
                    <a:pt x="0" y="1690370"/>
                    <a:pt x="0" y="1088390"/>
                  </a:cubicBezTo>
                  <a:lnTo>
                    <a:pt x="0" y="1088390"/>
                  </a:lnTo>
                  <a:cubicBezTo>
                    <a:pt x="0" y="487680"/>
                    <a:pt x="487680" y="0"/>
                    <a:pt x="1088390" y="0"/>
                  </a:cubicBezTo>
                  <a:lnTo>
                    <a:pt x="3496733" y="0"/>
                  </a:lnTo>
                  <a:close/>
                </a:path>
              </a:pathLst>
            </a:custGeom>
            <a:solidFill>
              <a:srgbClr val="C2C2C2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673240" y="1485900"/>
            <a:ext cx="7149484" cy="3657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b="1" spc="160" dirty="0">
                <a:solidFill>
                  <a:srgbClr val="08323F"/>
                </a:solidFill>
                <a:latin typeface="Raleway" pitchFamily="2" charset="0"/>
              </a:rPr>
              <a:t>Do you have a Talent Strategy?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673240" y="7151489"/>
            <a:ext cx="7149484" cy="1127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0"/>
              </a:lnSpc>
            </a:pPr>
            <a:r>
              <a:rPr lang="en-US" sz="3699" spc="136" dirty="0">
                <a:solidFill>
                  <a:srgbClr val="EF6E24"/>
                </a:solidFill>
                <a:latin typeface="Montserrat Bold"/>
              </a:rPr>
              <a:t>This is a clear call to action for many businesses!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85830" y="6128742"/>
            <a:ext cx="7149484" cy="458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39"/>
              </a:lnSpc>
            </a:pPr>
            <a:r>
              <a:rPr lang="en-US" sz="2949" spc="109" dirty="0">
                <a:solidFill>
                  <a:srgbClr val="FFFFFF"/>
                </a:solidFill>
                <a:latin typeface="Montserrat Classic"/>
              </a:rPr>
              <a:t>Yes, absolutely! Who doesn't?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85830" y="7481301"/>
            <a:ext cx="6928532" cy="458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35"/>
              </a:lnSpc>
            </a:pPr>
            <a:r>
              <a:rPr lang="en-US" sz="2946" spc="109" dirty="0">
                <a:solidFill>
                  <a:srgbClr val="FFFFFF"/>
                </a:solidFill>
                <a:latin typeface="Montserrat Classic"/>
              </a:rPr>
              <a:t>No, but we're working on one!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685759" y="9024640"/>
            <a:ext cx="694515" cy="458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35"/>
              </a:lnSpc>
            </a:pPr>
            <a:r>
              <a:rPr lang="en-US" sz="2946" spc="109" dirty="0">
                <a:solidFill>
                  <a:srgbClr val="FFFFFF"/>
                </a:solidFill>
                <a:latin typeface="Montserrat Classic"/>
              </a:rPr>
              <a:t>9%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449485" y="7481292"/>
            <a:ext cx="930790" cy="458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35"/>
              </a:lnSpc>
            </a:pPr>
            <a:r>
              <a:rPr lang="en-US" sz="2946" spc="109" dirty="0">
                <a:solidFill>
                  <a:srgbClr val="FFFFFF"/>
                </a:solidFill>
                <a:latin typeface="Montserrat Classic"/>
              </a:rPr>
              <a:t>64%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449485" y="6129337"/>
            <a:ext cx="930790" cy="458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35"/>
              </a:lnSpc>
            </a:pPr>
            <a:r>
              <a:rPr lang="en-US" sz="2946" spc="109" dirty="0">
                <a:solidFill>
                  <a:srgbClr val="FFFFFF"/>
                </a:solidFill>
                <a:latin typeface="Montserrat Classic"/>
              </a:rPr>
              <a:t>27%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B144D1-4DE2-68F0-D93D-0C3A91AB6C11}"/>
              </a:ext>
            </a:extLst>
          </p:cNvPr>
          <p:cNvSpPr txBox="1"/>
          <p:nvPr/>
        </p:nvSpPr>
        <p:spPr>
          <a:xfrm>
            <a:off x="-22458" y="9944100"/>
            <a:ext cx="5127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Source: </a:t>
            </a:r>
            <a:r>
              <a:rPr lang="en-US" sz="1600" kern="0" dirty="0">
                <a:solidFill>
                  <a:schemeClr val="bg1"/>
                </a:solidFill>
                <a:latin typeface="Calibri"/>
              </a:rPr>
              <a:t>Bundy Group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9978" r="19153"/>
          <a:stretch>
            <a:fillRect/>
          </a:stretch>
        </p:blipFill>
        <p:spPr>
          <a:xfrm>
            <a:off x="8901768" y="0"/>
            <a:ext cx="9386232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02449" y="2705100"/>
            <a:ext cx="7805502" cy="4833306"/>
            <a:chOff x="0" y="-57991"/>
            <a:chExt cx="10407336" cy="6444409"/>
          </a:xfrm>
        </p:grpSpPr>
        <p:sp>
          <p:nvSpPr>
            <p:cNvPr id="5" name="TextBox 5"/>
            <p:cNvSpPr txBox="1"/>
            <p:nvPr/>
          </p:nvSpPr>
          <p:spPr>
            <a:xfrm>
              <a:off x="0" y="-57991"/>
              <a:ext cx="10407336" cy="3260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00"/>
                </a:lnSpc>
              </a:pPr>
              <a:r>
                <a:rPr lang="en-US" sz="7200" b="1" spc="160" dirty="0">
                  <a:solidFill>
                    <a:srgbClr val="08323F"/>
                  </a:solidFill>
                  <a:latin typeface="Raleway" pitchFamily="2" charset="0"/>
                </a:rPr>
                <a:t>Attracting the Top Talent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4073700"/>
              <a:ext cx="10407336" cy="2312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52"/>
                </a:lnSpc>
              </a:pPr>
              <a:r>
                <a:rPr lang="en-US" sz="3300" spc="419" dirty="0">
                  <a:solidFill>
                    <a:srgbClr val="EF6E24"/>
                  </a:solidFill>
                  <a:latin typeface="Montserrat"/>
                </a:rPr>
                <a:t>WHAT CAN YOUR ORGANIZATION DO TO STAND APART?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0804" r="60274"/>
          <a:stretch>
            <a:fillRect/>
          </a:stretch>
        </p:blipFill>
        <p:spPr>
          <a:xfrm>
            <a:off x="0" y="0"/>
            <a:ext cx="4462617" cy="10287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901211" y="1200150"/>
            <a:ext cx="12358089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01"/>
              </a:lnSpc>
            </a:pPr>
            <a:r>
              <a:rPr lang="en-US" sz="7200" b="1" dirty="0">
                <a:solidFill>
                  <a:srgbClr val="08323F"/>
                </a:solidFill>
                <a:latin typeface="Raleway" pitchFamily="2" charset="0"/>
              </a:rPr>
              <a:t>Factors of Consideration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744006" y="3966172"/>
            <a:ext cx="7790508" cy="3530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01" lvl="1" indent="-431801">
              <a:lnSpc>
                <a:spcPts val="5600"/>
              </a:lnSpc>
              <a:buFont typeface="Arial"/>
              <a:buChar char="•"/>
            </a:pPr>
            <a:r>
              <a:rPr lang="en-US" sz="4000" dirty="0">
                <a:solidFill>
                  <a:srgbClr val="EF6E24"/>
                </a:solidFill>
                <a:latin typeface="Montserrat"/>
              </a:rPr>
              <a:t>Your Leadership</a:t>
            </a:r>
          </a:p>
          <a:p>
            <a:pPr marL="863601" lvl="1" indent="-431801">
              <a:lnSpc>
                <a:spcPts val="5600"/>
              </a:lnSpc>
              <a:buFont typeface="Arial"/>
              <a:buChar char="•"/>
            </a:pPr>
            <a:r>
              <a:rPr lang="en-US" sz="4000" dirty="0">
                <a:solidFill>
                  <a:srgbClr val="EF6E24"/>
                </a:solidFill>
                <a:latin typeface="Montserrat"/>
              </a:rPr>
              <a:t>Your Strategy</a:t>
            </a:r>
          </a:p>
          <a:p>
            <a:pPr marL="863601" lvl="1" indent="-431801">
              <a:lnSpc>
                <a:spcPts val="5600"/>
              </a:lnSpc>
              <a:buFont typeface="Arial"/>
              <a:buChar char="•"/>
            </a:pPr>
            <a:r>
              <a:rPr lang="en-US" sz="4000" dirty="0">
                <a:solidFill>
                  <a:srgbClr val="EF6E24"/>
                </a:solidFill>
                <a:latin typeface="Montserrat"/>
              </a:rPr>
              <a:t>Your Culture</a:t>
            </a:r>
          </a:p>
          <a:p>
            <a:pPr marL="863601" lvl="1" indent="-431801">
              <a:lnSpc>
                <a:spcPts val="5600"/>
              </a:lnSpc>
              <a:buFont typeface="Arial"/>
              <a:buChar char="•"/>
            </a:pPr>
            <a:r>
              <a:rPr lang="en-US" sz="4000" dirty="0">
                <a:solidFill>
                  <a:srgbClr val="EF6E24"/>
                </a:solidFill>
                <a:latin typeface="Montserrat"/>
              </a:rPr>
              <a:t>Your Comp &amp; Benefits</a:t>
            </a:r>
          </a:p>
          <a:p>
            <a:pPr marL="863601" lvl="1" indent="-431801">
              <a:lnSpc>
                <a:spcPts val="5600"/>
              </a:lnSpc>
              <a:buFont typeface="Arial"/>
              <a:buChar char="•"/>
            </a:pPr>
            <a:r>
              <a:rPr lang="en-US" sz="4000" dirty="0">
                <a:solidFill>
                  <a:srgbClr val="EF6E24"/>
                </a:solidFill>
                <a:latin typeface="Montserrat"/>
              </a:rPr>
              <a:t>Your Management Team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534514" y="3966172"/>
            <a:ext cx="7790508" cy="3530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01" lvl="1" indent="-431801">
              <a:lnSpc>
                <a:spcPts val="5600"/>
              </a:lnSpc>
              <a:buFont typeface="Arial"/>
              <a:buChar char="•"/>
            </a:pPr>
            <a:r>
              <a:rPr lang="en-US" sz="4000" dirty="0">
                <a:solidFill>
                  <a:srgbClr val="EF6E24"/>
                </a:solidFill>
                <a:latin typeface="Montserrat"/>
              </a:rPr>
              <a:t>Your Vision</a:t>
            </a:r>
          </a:p>
          <a:p>
            <a:pPr marL="863601" lvl="1" indent="-431801">
              <a:lnSpc>
                <a:spcPts val="5600"/>
              </a:lnSpc>
              <a:buFont typeface="Arial"/>
              <a:buChar char="•"/>
            </a:pPr>
            <a:r>
              <a:rPr lang="en-US" sz="4000" dirty="0">
                <a:solidFill>
                  <a:srgbClr val="EF6E24"/>
                </a:solidFill>
                <a:latin typeface="Montserrat"/>
              </a:rPr>
              <a:t>Your Mission</a:t>
            </a:r>
          </a:p>
          <a:p>
            <a:pPr marL="863601" lvl="1" indent="-431801">
              <a:lnSpc>
                <a:spcPts val="5600"/>
              </a:lnSpc>
              <a:buFont typeface="Arial"/>
              <a:buChar char="•"/>
            </a:pPr>
            <a:r>
              <a:rPr lang="en-US" sz="4000" dirty="0">
                <a:solidFill>
                  <a:srgbClr val="EF6E24"/>
                </a:solidFill>
                <a:latin typeface="Montserrat"/>
              </a:rPr>
              <a:t>Your Values</a:t>
            </a:r>
          </a:p>
          <a:p>
            <a:pPr marL="863601" lvl="1" indent="-431801">
              <a:lnSpc>
                <a:spcPts val="5600"/>
              </a:lnSpc>
              <a:buFont typeface="Arial"/>
              <a:buChar char="•"/>
            </a:pPr>
            <a:r>
              <a:rPr lang="en-US" sz="4000" dirty="0">
                <a:solidFill>
                  <a:srgbClr val="EF6E24"/>
                </a:solidFill>
                <a:latin typeface="Montserrat"/>
              </a:rPr>
              <a:t>Your Market</a:t>
            </a:r>
          </a:p>
          <a:p>
            <a:pPr marL="863601" lvl="1" indent="-431801">
              <a:lnSpc>
                <a:spcPts val="5600"/>
              </a:lnSpc>
              <a:buFont typeface="Arial"/>
              <a:buChar char="•"/>
            </a:pPr>
            <a:r>
              <a:rPr lang="en-US" sz="4000" dirty="0">
                <a:solidFill>
                  <a:srgbClr val="EF6E24"/>
                </a:solidFill>
                <a:latin typeface="Montserrat"/>
              </a:rPr>
              <a:t>Your Product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4636" r="14636"/>
          <a:stretch>
            <a:fillRect/>
          </a:stretch>
        </p:blipFill>
        <p:spPr>
          <a:xfrm>
            <a:off x="1028700" y="319876"/>
            <a:ext cx="2308247" cy="217844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14680" r="14680"/>
          <a:stretch>
            <a:fillRect/>
          </a:stretch>
        </p:blipFill>
        <p:spPr>
          <a:xfrm>
            <a:off x="1028700" y="5265128"/>
            <a:ext cx="2308247" cy="21784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l="32400" r="7997"/>
          <a:stretch>
            <a:fillRect/>
          </a:stretch>
        </p:blipFill>
        <p:spPr>
          <a:xfrm>
            <a:off x="1028700" y="7661455"/>
            <a:ext cx="2308247" cy="217844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l="35455" r="35455"/>
          <a:stretch>
            <a:fillRect/>
          </a:stretch>
        </p:blipFill>
        <p:spPr>
          <a:xfrm>
            <a:off x="13799487" y="0"/>
            <a:ext cx="4488513" cy="10287000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11274863" y="3693319"/>
            <a:ext cx="5049247" cy="2900362"/>
          </a:xfrm>
          <a:prstGeom prst="rect">
            <a:avLst/>
          </a:prstGeom>
          <a:solidFill>
            <a:srgbClr val="08323F"/>
          </a:solidFill>
        </p:spPr>
        <p:txBody>
          <a:bodyPr/>
          <a:lstStyle/>
          <a:p>
            <a:endParaRPr lang="en-US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l="55964" r="7082"/>
          <a:stretch>
            <a:fillRect/>
          </a:stretch>
        </p:blipFill>
        <p:spPr>
          <a:xfrm>
            <a:off x="1028700" y="2759535"/>
            <a:ext cx="2308247" cy="2178444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3650497" y="872015"/>
            <a:ext cx="5854500" cy="1074165"/>
            <a:chOff x="0" y="0"/>
            <a:chExt cx="7806001" cy="1432220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66675"/>
              <a:ext cx="7806001" cy="7371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52"/>
                </a:lnSpc>
              </a:pPr>
              <a:r>
                <a:rPr lang="en-US" sz="3300" spc="419" dirty="0">
                  <a:solidFill>
                    <a:srgbClr val="08323F"/>
                  </a:solidFill>
                  <a:latin typeface="Montserrat"/>
                </a:rPr>
                <a:t>MARKET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857744"/>
              <a:ext cx="7806001" cy="5744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50"/>
                </a:lnSpc>
              </a:pPr>
              <a:r>
                <a:rPr lang="en-US" sz="2499" spc="24" dirty="0">
                  <a:solidFill>
                    <a:srgbClr val="EF6E24"/>
                  </a:solidFill>
                  <a:latin typeface="Montserrat"/>
                </a:rPr>
                <a:t>Markets are not monolithic.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650497" y="3073623"/>
            <a:ext cx="6599674" cy="1550266"/>
            <a:chOff x="0" y="0"/>
            <a:chExt cx="8799566" cy="2067022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66675"/>
              <a:ext cx="8799566" cy="7371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52"/>
                </a:lnSpc>
              </a:pPr>
              <a:r>
                <a:rPr lang="en-US" sz="3300" spc="419" dirty="0">
                  <a:solidFill>
                    <a:srgbClr val="08323F"/>
                  </a:solidFill>
                  <a:latin typeface="Montserrat"/>
                </a:rPr>
                <a:t>PRODUCT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857744"/>
              <a:ext cx="8799566" cy="1209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50"/>
                </a:lnSpc>
              </a:pPr>
              <a:r>
                <a:rPr lang="en-US" sz="2499" spc="24" dirty="0">
                  <a:solidFill>
                    <a:srgbClr val="EF6E24"/>
                  </a:solidFill>
                  <a:latin typeface="Montserrat"/>
                </a:rPr>
                <a:t>Explain why your offering is positioned to take advantage of growth?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650497" y="5579217"/>
            <a:ext cx="5854500" cy="1550266"/>
            <a:chOff x="0" y="0"/>
            <a:chExt cx="7806001" cy="2067022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66675"/>
              <a:ext cx="7806001" cy="7371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52"/>
                </a:lnSpc>
              </a:pPr>
              <a:r>
                <a:rPr lang="en-US" sz="3300" spc="419" dirty="0">
                  <a:solidFill>
                    <a:srgbClr val="08323F"/>
                  </a:solidFill>
                  <a:latin typeface="Montserrat"/>
                </a:rPr>
                <a:t>TEAM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857744"/>
              <a:ext cx="7806001" cy="1209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50"/>
                </a:lnSpc>
              </a:pPr>
              <a:r>
                <a:rPr lang="en-US" sz="2499" spc="24" dirty="0">
                  <a:solidFill>
                    <a:srgbClr val="EF6E24"/>
                  </a:solidFill>
                  <a:latin typeface="Montserrat"/>
                </a:rPr>
                <a:t>Who are the Key Players and what have they accomplished?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1691972" y="3721894"/>
            <a:ext cx="4215029" cy="190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09"/>
              </a:lnSpc>
            </a:pPr>
            <a:r>
              <a:rPr lang="en-US" sz="6500" spc="117" dirty="0">
                <a:solidFill>
                  <a:srgbClr val="FFFFFF"/>
                </a:solidFill>
                <a:latin typeface="Montserrat Classic"/>
              </a:rPr>
              <a:t>FOUR PILLARS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3650497" y="7718828"/>
            <a:ext cx="5854500" cy="2026368"/>
            <a:chOff x="0" y="0"/>
            <a:chExt cx="7806001" cy="2701823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66675"/>
              <a:ext cx="7806001" cy="7371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52"/>
                </a:lnSpc>
              </a:pPr>
              <a:r>
                <a:rPr lang="en-US" sz="3300" spc="419" dirty="0">
                  <a:solidFill>
                    <a:srgbClr val="08323F"/>
                  </a:solidFill>
                  <a:latin typeface="Montserrat"/>
                </a:rPr>
                <a:t>MISSION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857744"/>
              <a:ext cx="7806001" cy="1844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50"/>
                </a:lnSpc>
              </a:pPr>
              <a:r>
                <a:rPr lang="en-US" sz="2499" spc="24" dirty="0">
                  <a:solidFill>
                    <a:srgbClr val="EF6E24"/>
                  </a:solidFill>
                  <a:latin typeface="Montserrat"/>
                </a:rPr>
                <a:t>What is the company trying to accomplish beyond making money?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1289346" y="5558254"/>
            <a:ext cx="5034765" cy="923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</a:pPr>
            <a:r>
              <a:rPr lang="en-US" sz="2499" spc="24" dirty="0">
                <a:solidFill>
                  <a:srgbClr val="FFFFFF"/>
                </a:solidFill>
                <a:latin typeface="Montserrat"/>
              </a:rPr>
              <a:t>Attracting Talent as a Marketing Function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5A66F4-921B-C515-DEB6-F92DDF07ACD0}"/>
              </a:ext>
            </a:extLst>
          </p:cNvPr>
          <p:cNvSpPr txBox="1"/>
          <p:nvPr/>
        </p:nvSpPr>
        <p:spPr>
          <a:xfrm>
            <a:off x="-22458" y="9944100"/>
            <a:ext cx="5127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Source: </a:t>
            </a:r>
            <a:r>
              <a:rPr lang="en-US" sz="1600" kern="0" dirty="0">
                <a:latin typeface="Calibri"/>
              </a:rPr>
              <a:t>MRI Network | Bundy Group</a:t>
            </a:r>
            <a:endParaRPr lang="en-US" sz="16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0265" r="20265"/>
          <a:stretch>
            <a:fillRect/>
          </a:stretch>
        </p:blipFill>
        <p:spPr>
          <a:xfrm>
            <a:off x="7924800" y="234174"/>
            <a:ext cx="1430689" cy="13502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4525" r="14525"/>
          <a:stretch>
            <a:fillRect/>
          </a:stretch>
        </p:blipFill>
        <p:spPr>
          <a:xfrm>
            <a:off x="7924800" y="1916124"/>
            <a:ext cx="1430689" cy="13502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14669" r="14669"/>
          <a:stretch>
            <a:fillRect/>
          </a:stretch>
        </p:blipFill>
        <p:spPr>
          <a:xfrm>
            <a:off x="7924800" y="3507348"/>
            <a:ext cx="1430689" cy="13502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5254" r="64290"/>
          <a:stretch>
            <a:fillRect/>
          </a:stretch>
        </p:blipFill>
        <p:spPr>
          <a:xfrm>
            <a:off x="0" y="-1599"/>
            <a:ext cx="4706613" cy="10287000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2280562" y="3793458"/>
            <a:ext cx="5316907" cy="2450046"/>
          </a:xfrm>
          <a:prstGeom prst="rect">
            <a:avLst/>
          </a:prstGeom>
          <a:solidFill>
            <a:srgbClr val="08323F"/>
          </a:solidFill>
        </p:spPr>
        <p:txBody>
          <a:bodyPr/>
          <a:lstStyle/>
          <a:p>
            <a:endParaRPr lang="en-US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14669" r="14669"/>
          <a:stretch>
            <a:fillRect/>
          </a:stretch>
        </p:blipFill>
        <p:spPr>
          <a:xfrm>
            <a:off x="7924800" y="5018481"/>
            <a:ext cx="1430689" cy="135023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 l="14669" r="14669"/>
          <a:stretch>
            <a:fillRect/>
          </a:stretch>
        </p:blipFill>
        <p:spPr>
          <a:xfrm>
            <a:off x="7924800" y="6632511"/>
            <a:ext cx="1430689" cy="13502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 l="14680" r="14680"/>
          <a:stretch>
            <a:fillRect/>
          </a:stretch>
        </p:blipFill>
        <p:spPr>
          <a:xfrm>
            <a:off x="7924800" y="8455993"/>
            <a:ext cx="1430689" cy="1350235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9819598" y="395071"/>
            <a:ext cx="6763249" cy="1028439"/>
            <a:chOff x="0" y="0"/>
            <a:chExt cx="9017666" cy="1371253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57150"/>
              <a:ext cx="9017666" cy="666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30"/>
                </a:lnSpc>
              </a:pPr>
              <a:r>
                <a:rPr lang="en-US" sz="3000" spc="381" dirty="0">
                  <a:solidFill>
                    <a:srgbClr val="08323F"/>
                  </a:solidFill>
                  <a:latin typeface="Montserrat Bold"/>
                </a:rPr>
                <a:t>CHALLENGE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796776"/>
              <a:ext cx="9017666" cy="5744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49"/>
                </a:lnSpc>
              </a:pPr>
              <a:r>
                <a:rPr lang="en-US" sz="2499" spc="24" dirty="0">
                  <a:solidFill>
                    <a:srgbClr val="EF6E24"/>
                  </a:solidFill>
                  <a:latin typeface="Montserrat"/>
                </a:rPr>
                <a:t>The work itself, technology, market, </a:t>
              </a:r>
              <a:r>
                <a:rPr lang="en-US" sz="2499" spc="24" dirty="0" err="1">
                  <a:solidFill>
                    <a:srgbClr val="EF6E24"/>
                  </a:solidFill>
                  <a:latin typeface="Montserrat"/>
                </a:rPr>
                <a:t>ect</a:t>
              </a:r>
              <a:r>
                <a:rPr lang="en-US" sz="2499" spc="24" dirty="0">
                  <a:solidFill>
                    <a:srgbClr val="EF6E24"/>
                  </a:solidFill>
                  <a:latin typeface="Montserrat"/>
                </a:rPr>
                <a:t>.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819598" y="2077022"/>
            <a:ext cx="8617097" cy="1028439"/>
            <a:chOff x="0" y="0"/>
            <a:chExt cx="11489462" cy="1371253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57150"/>
              <a:ext cx="11489462" cy="666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30"/>
                </a:lnSpc>
              </a:pPr>
              <a:r>
                <a:rPr lang="en-US" sz="3000" spc="381">
                  <a:solidFill>
                    <a:srgbClr val="08323F"/>
                  </a:solidFill>
                  <a:latin typeface="Montserrat Bold"/>
                </a:rPr>
                <a:t>LOCATION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796776"/>
              <a:ext cx="11489462" cy="5744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49"/>
                </a:lnSpc>
              </a:pPr>
              <a:r>
                <a:rPr lang="en-US" sz="2499" spc="24">
                  <a:solidFill>
                    <a:srgbClr val="EF6E24"/>
                  </a:solidFill>
                  <a:latin typeface="Montserrat"/>
                </a:rPr>
                <a:t>Geography, ability to live &amp; Work where you want.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819598" y="3668245"/>
            <a:ext cx="6581499" cy="1028439"/>
            <a:chOff x="0" y="0"/>
            <a:chExt cx="8775333" cy="1371253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57150"/>
              <a:ext cx="8775333" cy="666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30"/>
                </a:lnSpc>
              </a:pPr>
              <a:r>
                <a:rPr lang="en-US" sz="3000" spc="381">
                  <a:solidFill>
                    <a:srgbClr val="08323F"/>
                  </a:solidFill>
                  <a:latin typeface="Montserrat Bold"/>
                </a:rPr>
                <a:t>ADVANCEMENT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796776"/>
              <a:ext cx="8775333" cy="5744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49"/>
                </a:lnSpc>
              </a:pPr>
              <a:r>
                <a:rPr lang="en-US" sz="2499" spc="24">
                  <a:solidFill>
                    <a:srgbClr val="EF6E24"/>
                  </a:solidFill>
                  <a:latin typeface="Montserrat"/>
                </a:rPr>
                <a:t>Career growth, increasing responsibility.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2819930" y="3919691"/>
            <a:ext cx="4215029" cy="96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09"/>
              </a:lnSpc>
            </a:pPr>
            <a:r>
              <a:rPr lang="en-US" sz="6500" spc="117">
                <a:solidFill>
                  <a:srgbClr val="FFFFFF"/>
                </a:solidFill>
                <a:latin typeface="Montserrat Classic"/>
              </a:rPr>
              <a:t>CLAMPS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341690" y="4969836"/>
            <a:ext cx="5171507" cy="931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</a:pPr>
            <a:r>
              <a:rPr lang="en-US" sz="2499" spc="24" dirty="0">
                <a:solidFill>
                  <a:srgbClr val="FFFFFF"/>
                </a:solidFill>
                <a:latin typeface="Montserrat"/>
              </a:rPr>
              <a:t>A vital part of the conversation with candidates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9819598" y="5293556"/>
            <a:ext cx="6581499" cy="1028439"/>
            <a:chOff x="0" y="0"/>
            <a:chExt cx="8775333" cy="1371253"/>
          </a:xfrm>
        </p:grpSpPr>
        <p:sp>
          <p:nvSpPr>
            <p:cNvPr id="24" name="TextBox 24"/>
            <p:cNvSpPr txBox="1"/>
            <p:nvPr/>
          </p:nvSpPr>
          <p:spPr>
            <a:xfrm>
              <a:off x="0" y="-57150"/>
              <a:ext cx="8775333" cy="666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30"/>
                </a:lnSpc>
              </a:pPr>
              <a:r>
                <a:rPr lang="en-US" sz="3000" spc="381">
                  <a:solidFill>
                    <a:srgbClr val="08323F"/>
                  </a:solidFill>
                  <a:latin typeface="Montserrat Bold"/>
                </a:rPr>
                <a:t>MONEY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796776"/>
              <a:ext cx="8775333" cy="5744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49"/>
                </a:lnSpc>
              </a:pPr>
              <a:r>
                <a:rPr lang="en-US" sz="2499" spc="24">
                  <a:solidFill>
                    <a:srgbClr val="EF6E24"/>
                  </a:solidFill>
                  <a:latin typeface="Montserrat"/>
                </a:rPr>
                <a:t>Overall Compensation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819598" y="6793409"/>
            <a:ext cx="6581499" cy="1028439"/>
            <a:chOff x="0" y="0"/>
            <a:chExt cx="8775333" cy="1371253"/>
          </a:xfrm>
        </p:grpSpPr>
        <p:sp>
          <p:nvSpPr>
            <p:cNvPr id="27" name="TextBox 27"/>
            <p:cNvSpPr txBox="1"/>
            <p:nvPr/>
          </p:nvSpPr>
          <p:spPr>
            <a:xfrm>
              <a:off x="0" y="-57150"/>
              <a:ext cx="8775333" cy="666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30"/>
                </a:lnSpc>
              </a:pPr>
              <a:r>
                <a:rPr lang="en-US" sz="3000" spc="381">
                  <a:solidFill>
                    <a:srgbClr val="08323F"/>
                  </a:solidFill>
                  <a:latin typeface="Montserrat Bold"/>
                </a:rPr>
                <a:t>PEOPLE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796776"/>
              <a:ext cx="8775333" cy="5744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49"/>
                </a:lnSpc>
              </a:pPr>
              <a:r>
                <a:rPr lang="en-US" sz="2499" spc="24">
                  <a:solidFill>
                    <a:srgbClr val="EF6E24"/>
                  </a:solidFill>
                  <a:latin typeface="Montserrat"/>
                </a:rPr>
                <a:t>Your manager and coworkers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9819598" y="8616891"/>
            <a:ext cx="6581499" cy="1028439"/>
            <a:chOff x="0" y="0"/>
            <a:chExt cx="8775333" cy="1371253"/>
          </a:xfrm>
        </p:grpSpPr>
        <p:sp>
          <p:nvSpPr>
            <p:cNvPr id="30" name="TextBox 30"/>
            <p:cNvSpPr txBox="1"/>
            <p:nvPr/>
          </p:nvSpPr>
          <p:spPr>
            <a:xfrm>
              <a:off x="0" y="-57150"/>
              <a:ext cx="8775333" cy="666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30"/>
                </a:lnSpc>
              </a:pPr>
              <a:r>
                <a:rPr lang="en-US" sz="3000" spc="381">
                  <a:solidFill>
                    <a:srgbClr val="08323F"/>
                  </a:solidFill>
                  <a:latin typeface="Montserrat Bold"/>
                </a:rPr>
                <a:t>SECURITY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796776"/>
              <a:ext cx="8775333" cy="5744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49"/>
                </a:lnSpc>
              </a:pPr>
              <a:r>
                <a:rPr lang="en-US" sz="2499" spc="24" dirty="0">
                  <a:solidFill>
                    <a:srgbClr val="EF6E24"/>
                  </a:solidFill>
                  <a:latin typeface="Montserrat"/>
                </a:rPr>
                <a:t>Likelihood of long-term employment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349A26E-1572-2A91-5254-5F4C56578E04}"/>
              </a:ext>
            </a:extLst>
          </p:cNvPr>
          <p:cNvSpPr txBox="1"/>
          <p:nvPr/>
        </p:nvSpPr>
        <p:spPr>
          <a:xfrm>
            <a:off x="-22458" y="9944100"/>
            <a:ext cx="5127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Source: </a:t>
            </a:r>
            <a:r>
              <a:rPr lang="en-US" sz="1600" kern="0" dirty="0">
                <a:solidFill>
                  <a:schemeClr val="bg1"/>
                </a:solidFill>
                <a:latin typeface="Calibri"/>
              </a:rPr>
              <a:t>MRI Network | Bundy Group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1423" y="2741449"/>
            <a:ext cx="10858898" cy="3659879"/>
            <a:chOff x="0" y="-9525"/>
            <a:chExt cx="14478531" cy="4879839"/>
          </a:xfrm>
        </p:grpSpPr>
        <p:sp>
          <p:nvSpPr>
            <p:cNvPr id="3" name="TextBox 3"/>
            <p:cNvSpPr txBox="1"/>
            <p:nvPr/>
          </p:nvSpPr>
          <p:spPr>
            <a:xfrm>
              <a:off x="0" y="-9525"/>
              <a:ext cx="14478531" cy="15256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00"/>
                </a:lnSpc>
              </a:pPr>
              <a:r>
                <a:rPr lang="en-US" sz="7200" b="1" spc="160" dirty="0">
                  <a:solidFill>
                    <a:srgbClr val="08323F"/>
                  </a:solidFill>
                  <a:latin typeface="Raleway" pitchFamily="2" charset="0"/>
                </a:rPr>
                <a:t>Hiring Best Practices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557595"/>
              <a:ext cx="14478531" cy="23127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52"/>
                </a:lnSpc>
              </a:pPr>
              <a:r>
                <a:rPr lang="en-US" sz="3300" spc="419" dirty="0">
                  <a:solidFill>
                    <a:srgbClr val="EF6E24"/>
                  </a:solidFill>
                  <a:latin typeface="Montserrat"/>
                </a:rPr>
                <a:t>IMPROVING EFFICIENCY AND EFFECTIVENESS OF YOUR ORGANIZATION'S HIRING PRACTICES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30828" r="30828"/>
          <a:stretch>
            <a:fillRect/>
          </a:stretch>
        </p:blipFill>
        <p:spPr>
          <a:xfrm>
            <a:off x="12373188" y="0"/>
            <a:ext cx="5914812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0" y="0"/>
            <a:ext cx="9385857" cy="10287000"/>
          </a:xfrm>
          <a:prstGeom prst="rect">
            <a:avLst/>
          </a:prstGeom>
          <a:solidFill>
            <a:srgbClr val="08323F"/>
          </a:solid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5838" r="47058"/>
          <a:stretch>
            <a:fillRect/>
          </a:stretch>
        </p:blipFill>
        <p:spPr>
          <a:xfrm>
            <a:off x="10965571" y="0"/>
            <a:ext cx="7322429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3149102" y="4380092"/>
            <a:ext cx="2955367" cy="1526816"/>
            <a:chOff x="0" y="0"/>
            <a:chExt cx="3940489" cy="2035755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3940489" cy="2035755"/>
            </a:xfrm>
            <a:prstGeom prst="rect">
              <a:avLst/>
            </a:prstGeom>
            <a:solidFill>
              <a:srgbClr val="08323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04128" y="726432"/>
              <a:ext cx="2932232" cy="535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 spc="192">
                  <a:solidFill>
                    <a:srgbClr val="FFFFFF"/>
                  </a:solidFill>
                  <a:latin typeface="Montserrat Classic Bold"/>
                </a:rPr>
                <a:t>HR DUTIES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499978" y="942975"/>
            <a:ext cx="4219453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000" spc="30">
                <a:solidFill>
                  <a:srgbClr val="FFFFFF"/>
                </a:solidFill>
                <a:latin typeface="Montserrat"/>
              </a:rPr>
              <a:t>Recruitment &amp; Hiring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86648" y="2218924"/>
            <a:ext cx="6012562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000" spc="30">
                <a:solidFill>
                  <a:srgbClr val="FFFFFF"/>
                </a:solidFill>
                <a:latin typeface="Montserrat"/>
              </a:rPr>
              <a:t>Training &amp; Development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88122" y="3520518"/>
            <a:ext cx="6209613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000" spc="30">
                <a:solidFill>
                  <a:srgbClr val="FFFFFF"/>
                </a:solidFill>
                <a:latin typeface="Montserrat"/>
              </a:rPr>
              <a:t>Employer-Employee Relations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43144" y="4829175"/>
            <a:ext cx="5499569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000" spc="30">
                <a:solidFill>
                  <a:srgbClr val="FFFFFF"/>
                </a:solidFill>
                <a:latin typeface="Montserrat"/>
              </a:rPr>
              <a:t>Maintain Company Culture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88047" y="6093808"/>
            <a:ext cx="5809764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000" spc="30">
                <a:solidFill>
                  <a:srgbClr val="FFFFFF"/>
                </a:solidFill>
                <a:latin typeface="Montserrat"/>
              </a:rPr>
              <a:t>Manage Employee Benefits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44430" y="8715375"/>
            <a:ext cx="6530549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000" spc="30">
                <a:solidFill>
                  <a:srgbClr val="FFFFFF"/>
                </a:solidFill>
                <a:latin typeface="Montserrat"/>
              </a:rPr>
              <a:t>Create a Safe Work Environment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57719" y="7424282"/>
            <a:ext cx="5470420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000" spc="30">
                <a:solidFill>
                  <a:srgbClr val="FFFFFF"/>
                </a:solidFill>
                <a:latin typeface="Montserrat"/>
              </a:rPr>
              <a:t>Handle Disciplinary Actions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0579" r="37686"/>
          <a:stretch>
            <a:fillRect/>
          </a:stretch>
        </p:blipFill>
        <p:spPr>
          <a:xfrm>
            <a:off x="0" y="0"/>
            <a:ext cx="7200206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10800000">
            <a:off x="9727653" y="0"/>
            <a:ext cx="8560347" cy="10287000"/>
          </a:xfrm>
          <a:prstGeom prst="rect">
            <a:avLst/>
          </a:prstGeom>
          <a:solidFill>
            <a:srgbClr val="08323F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 rot="-10800000">
            <a:off x="0" y="0"/>
            <a:ext cx="8560347" cy="10287000"/>
          </a:xfrm>
          <a:prstGeom prst="rect">
            <a:avLst/>
          </a:prstGeom>
          <a:solidFill>
            <a:srgbClr val="08323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7546859" y="4627406"/>
            <a:ext cx="3194281" cy="1395687"/>
            <a:chOff x="0" y="0"/>
            <a:chExt cx="4259042" cy="1860915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4259042" cy="1860915"/>
            </a:xfrm>
            <a:prstGeom prst="rect">
              <a:avLst/>
            </a:prstGeom>
            <a:solidFill>
              <a:srgbClr val="EF6E2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432235" y="554617"/>
              <a:ext cx="3394572" cy="7516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40"/>
                </a:lnSpc>
              </a:pPr>
              <a:r>
                <a:rPr lang="en-US" sz="3699" spc="136">
                  <a:solidFill>
                    <a:srgbClr val="FFFFFF"/>
                  </a:solidFill>
                  <a:latin typeface="Montserrat Bold"/>
                </a:rPr>
                <a:t>VS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266091" y="2348724"/>
            <a:ext cx="6429408" cy="5589551"/>
            <a:chOff x="0" y="0"/>
            <a:chExt cx="8572544" cy="7452735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9525"/>
              <a:ext cx="8572544" cy="3260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8000" spc="160">
                  <a:solidFill>
                    <a:srgbClr val="FFFFFF"/>
                  </a:solidFill>
                  <a:latin typeface="Montserrat Classic Bold"/>
                </a:rPr>
                <a:t>Passive Candidates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709410"/>
              <a:ext cx="8572544" cy="3743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47700" lvl="1" indent="-323850">
                <a:lnSpc>
                  <a:spcPts val="4500"/>
                </a:lnSpc>
                <a:buFont typeface="Arial"/>
                <a:buChar char="•"/>
              </a:pPr>
              <a:r>
                <a:rPr lang="en-US" sz="3000" spc="30">
                  <a:solidFill>
                    <a:srgbClr val="FFFFFF"/>
                  </a:solidFill>
                  <a:latin typeface="Montserrat"/>
                </a:rPr>
                <a:t>Employed</a:t>
              </a:r>
            </a:p>
            <a:p>
              <a:pPr marL="647700" lvl="1" indent="-323850">
                <a:lnSpc>
                  <a:spcPts val="4500"/>
                </a:lnSpc>
                <a:buFont typeface="Arial"/>
                <a:buChar char="•"/>
              </a:pPr>
              <a:r>
                <a:rPr lang="en-US" sz="3000" spc="30">
                  <a:solidFill>
                    <a:srgbClr val="FFFFFF"/>
                  </a:solidFill>
                  <a:latin typeface="Montserrat"/>
                </a:rPr>
                <a:t>Not searching but open</a:t>
              </a:r>
            </a:p>
            <a:p>
              <a:pPr marL="647700" lvl="1" indent="-323850">
                <a:lnSpc>
                  <a:spcPts val="4500"/>
                </a:lnSpc>
                <a:buFont typeface="Arial"/>
                <a:buChar char="•"/>
              </a:pPr>
              <a:r>
                <a:rPr lang="en-US" sz="3000" spc="30">
                  <a:solidFill>
                    <a:srgbClr val="FFFFFF"/>
                  </a:solidFill>
                  <a:latin typeface="Montserrat"/>
                </a:rPr>
                <a:t>Casually browsing</a:t>
              </a:r>
            </a:p>
            <a:p>
              <a:pPr marL="647700" lvl="1" indent="-323850">
                <a:lnSpc>
                  <a:spcPts val="4500"/>
                </a:lnSpc>
                <a:buFont typeface="Arial"/>
                <a:buChar char="•"/>
              </a:pPr>
              <a:r>
                <a:rPr lang="en-US" sz="3000" spc="30">
                  <a:solidFill>
                    <a:srgbClr val="FFFFFF"/>
                  </a:solidFill>
                  <a:latin typeface="Montserrat"/>
                </a:rPr>
                <a:t>Wouldn't apply unless personally engaged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93226" y="2348724"/>
            <a:ext cx="6773894" cy="5589551"/>
            <a:chOff x="0" y="0"/>
            <a:chExt cx="9031859" cy="7452735"/>
          </a:xfrm>
        </p:grpSpPr>
        <p:sp>
          <p:nvSpPr>
            <p:cNvPr id="13" name="TextBox 13"/>
            <p:cNvSpPr txBox="1"/>
            <p:nvPr/>
          </p:nvSpPr>
          <p:spPr>
            <a:xfrm>
              <a:off x="0" y="0"/>
              <a:ext cx="9031859" cy="3251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8000" spc="160">
                  <a:solidFill>
                    <a:srgbClr val="FFFFFF"/>
                  </a:solidFill>
                  <a:latin typeface="Montserrat Semi-Bold Bold"/>
                </a:rPr>
                <a:t>Active Candidates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3709410"/>
              <a:ext cx="9031859" cy="3743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47700" lvl="1" indent="-323850">
                <a:lnSpc>
                  <a:spcPts val="4500"/>
                </a:lnSpc>
                <a:buFont typeface="Arial"/>
                <a:buChar char="•"/>
              </a:pPr>
              <a:r>
                <a:rPr lang="en-US" sz="3000" spc="30">
                  <a:solidFill>
                    <a:srgbClr val="FFFFFF"/>
                  </a:solidFill>
                  <a:latin typeface="Montserrat"/>
                </a:rPr>
                <a:t>Unemployed</a:t>
              </a:r>
            </a:p>
            <a:p>
              <a:pPr marL="647700" lvl="1" indent="-323850">
                <a:lnSpc>
                  <a:spcPts val="4500"/>
                </a:lnSpc>
                <a:buFont typeface="Arial"/>
                <a:buChar char="•"/>
              </a:pPr>
              <a:r>
                <a:rPr lang="en-US" sz="3000" spc="30">
                  <a:solidFill>
                    <a:srgbClr val="FFFFFF"/>
                  </a:solidFill>
                  <a:latin typeface="Montserrat"/>
                </a:rPr>
                <a:t>Proactively searching</a:t>
              </a:r>
            </a:p>
            <a:p>
              <a:pPr marL="647700" lvl="1" indent="-323850">
                <a:lnSpc>
                  <a:spcPts val="4500"/>
                </a:lnSpc>
                <a:buFont typeface="Arial"/>
                <a:buChar char="•"/>
              </a:pPr>
              <a:r>
                <a:rPr lang="en-US" sz="3000" spc="30">
                  <a:solidFill>
                    <a:srgbClr val="FFFFFF"/>
                  </a:solidFill>
                  <a:latin typeface="Montserrat"/>
                </a:rPr>
                <a:t>Set up job alerts</a:t>
              </a:r>
            </a:p>
            <a:p>
              <a:pPr marL="647700" lvl="1" indent="-323850">
                <a:lnSpc>
                  <a:spcPts val="4500"/>
                </a:lnSpc>
                <a:buFont typeface="Arial"/>
                <a:buChar char="•"/>
              </a:pPr>
              <a:r>
                <a:rPr lang="en-US" sz="3000" spc="30">
                  <a:solidFill>
                    <a:srgbClr val="FFFFFF"/>
                  </a:solidFill>
                  <a:latin typeface="Montserrat"/>
                </a:rPr>
                <a:t>Actively applying (Shotgun approach)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51C2075-A880-5494-F2C5-7A87793A1118}"/>
              </a:ext>
            </a:extLst>
          </p:cNvPr>
          <p:cNvSpPr txBox="1"/>
          <p:nvPr/>
        </p:nvSpPr>
        <p:spPr>
          <a:xfrm>
            <a:off x="-22458" y="9944100"/>
            <a:ext cx="5127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Source: </a:t>
            </a:r>
            <a:r>
              <a:rPr lang="en-US" sz="1600" kern="0" dirty="0">
                <a:solidFill>
                  <a:schemeClr val="bg1"/>
                </a:solidFill>
                <a:latin typeface="Calibri"/>
              </a:rPr>
              <a:t>MRI Network | Bundy Group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32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478192" y="0"/>
            <a:ext cx="10809808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15702" b="15702"/>
          <a:stretch>
            <a:fillRect/>
          </a:stretch>
        </p:blipFill>
        <p:spPr>
          <a:xfrm>
            <a:off x="8560347" y="1377174"/>
            <a:ext cx="8698953" cy="397806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560347" y="6017993"/>
            <a:ext cx="8645499" cy="2879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8829" lvl="1" indent="-399415">
              <a:lnSpc>
                <a:spcPts val="4439"/>
              </a:lnSpc>
              <a:buFont typeface="Arial"/>
              <a:buChar char="•"/>
            </a:pPr>
            <a:r>
              <a:rPr lang="en-US" sz="3699" spc="136">
                <a:solidFill>
                  <a:srgbClr val="08323F"/>
                </a:solidFill>
                <a:latin typeface="Montserrat"/>
              </a:rPr>
              <a:t>It takes ~11 interviews to fill a role with active candidates</a:t>
            </a:r>
          </a:p>
          <a:p>
            <a:pPr>
              <a:lnSpc>
                <a:spcPts val="4439"/>
              </a:lnSpc>
            </a:pPr>
            <a:endParaRPr lang="en-US" sz="3699" spc="136">
              <a:solidFill>
                <a:srgbClr val="08323F"/>
              </a:solidFill>
              <a:latin typeface="Montserrat"/>
            </a:endParaRPr>
          </a:p>
          <a:p>
            <a:pPr marL="842010" lvl="1" indent="-421005">
              <a:lnSpc>
                <a:spcPts val="4680"/>
              </a:lnSpc>
              <a:buFont typeface="Arial"/>
              <a:buChar char="•"/>
            </a:pPr>
            <a:r>
              <a:rPr lang="en-US" sz="3900" spc="144">
                <a:solidFill>
                  <a:srgbClr val="08323F"/>
                </a:solidFill>
                <a:latin typeface="Montserrat Bold"/>
              </a:rPr>
              <a:t>It takes ~4 interviews to fill a role with passive candidates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610676" y="1377174"/>
            <a:ext cx="6210470" cy="7532651"/>
            <a:chOff x="0" y="0"/>
            <a:chExt cx="8280626" cy="10043535"/>
          </a:xfrm>
        </p:grpSpPr>
        <p:sp>
          <p:nvSpPr>
            <p:cNvPr id="7" name="TextBox 7"/>
            <p:cNvSpPr txBox="1"/>
            <p:nvPr/>
          </p:nvSpPr>
          <p:spPr>
            <a:xfrm>
              <a:off x="0" y="-9525"/>
              <a:ext cx="8280626" cy="813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00"/>
                </a:lnSpc>
              </a:pPr>
              <a:r>
                <a:rPr lang="en-US" sz="8000" spc="160" dirty="0">
                  <a:solidFill>
                    <a:srgbClr val="FFFFFF"/>
                  </a:solidFill>
                  <a:latin typeface="Montserrat Classic Bold"/>
                </a:rPr>
                <a:t>The Type of Candidates You Interview is Critical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8586210"/>
              <a:ext cx="8280626" cy="1457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EF6E24"/>
                  </a:solidFill>
                  <a:latin typeface="Montserrat"/>
                </a:rPr>
                <a:t>Continuous Improvement is the goal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372FC55-2BA5-F184-2AC5-3F1035DB631F}"/>
              </a:ext>
            </a:extLst>
          </p:cNvPr>
          <p:cNvSpPr txBox="1"/>
          <p:nvPr/>
        </p:nvSpPr>
        <p:spPr>
          <a:xfrm>
            <a:off x="-22458" y="9944100"/>
            <a:ext cx="5127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Source: </a:t>
            </a:r>
            <a:r>
              <a:rPr lang="en-US" sz="1600" kern="0" dirty="0">
                <a:solidFill>
                  <a:schemeClr val="bg1"/>
                </a:solidFill>
                <a:latin typeface="Calibri"/>
              </a:rPr>
              <a:t>MRI Network | Bundy Group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4897364"/>
            <a:ext cx="10109816" cy="5427736"/>
          </a:xfrm>
          <a:prstGeom prst="rect">
            <a:avLst/>
          </a:prstGeom>
          <a:solidFill>
            <a:srgbClr val="08323F"/>
          </a:solid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7840" r="22555"/>
          <a:stretch>
            <a:fillRect/>
          </a:stretch>
        </p:blipFill>
        <p:spPr>
          <a:xfrm>
            <a:off x="0" y="0"/>
            <a:ext cx="10109816" cy="542773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-10800000">
            <a:off x="140807" y="7999486"/>
            <a:ext cx="1394967" cy="868899"/>
            <a:chOff x="0" y="0"/>
            <a:chExt cx="3496733" cy="21780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496733" cy="2178050"/>
            </a:xfrm>
            <a:custGeom>
              <a:avLst/>
              <a:gdLst/>
              <a:ahLst/>
              <a:cxnLst/>
              <a:rect l="l" t="t" r="r" b="b"/>
              <a:pathLst>
                <a:path w="3496733" h="2178050">
                  <a:moveTo>
                    <a:pt x="3496733" y="0"/>
                  </a:moveTo>
                  <a:lnTo>
                    <a:pt x="3496733" y="2178050"/>
                  </a:lnTo>
                  <a:lnTo>
                    <a:pt x="1088390" y="2178050"/>
                  </a:lnTo>
                  <a:cubicBezTo>
                    <a:pt x="487680" y="2178050"/>
                    <a:pt x="0" y="1690370"/>
                    <a:pt x="0" y="1088390"/>
                  </a:cubicBezTo>
                  <a:lnTo>
                    <a:pt x="0" y="1088390"/>
                  </a:lnTo>
                  <a:cubicBezTo>
                    <a:pt x="0" y="487680"/>
                    <a:pt x="487680" y="0"/>
                    <a:pt x="1088390" y="0"/>
                  </a:cubicBezTo>
                  <a:lnTo>
                    <a:pt x="3496733" y="0"/>
                  </a:lnTo>
                  <a:close/>
                </a:path>
              </a:pathLst>
            </a:custGeom>
            <a:solidFill>
              <a:srgbClr val="C2C2C2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485830" y="5656221"/>
            <a:ext cx="7770966" cy="868899"/>
            <a:chOff x="0" y="0"/>
            <a:chExt cx="19479310" cy="21780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479310" cy="2178050"/>
            </a:xfrm>
            <a:custGeom>
              <a:avLst/>
              <a:gdLst/>
              <a:ahLst/>
              <a:cxnLst/>
              <a:rect l="l" t="t" r="r" b="b"/>
              <a:pathLst>
                <a:path w="19479310" h="2178050">
                  <a:moveTo>
                    <a:pt x="19479310" y="0"/>
                  </a:moveTo>
                  <a:lnTo>
                    <a:pt x="19479310" y="2178050"/>
                  </a:lnTo>
                  <a:lnTo>
                    <a:pt x="1088390" y="2178050"/>
                  </a:lnTo>
                  <a:cubicBezTo>
                    <a:pt x="487680" y="2178050"/>
                    <a:pt x="0" y="1690370"/>
                    <a:pt x="0" y="1088390"/>
                  </a:cubicBezTo>
                  <a:lnTo>
                    <a:pt x="0" y="1088390"/>
                  </a:lnTo>
                  <a:cubicBezTo>
                    <a:pt x="0" y="487680"/>
                    <a:pt x="487680" y="0"/>
                    <a:pt x="1088390" y="0"/>
                  </a:cubicBezTo>
                  <a:lnTo>
                    <a:pt x="19479310" y="0"/>
                  </a:lnTo>
                  <a:close/>
                </a:path>
              </a:pathLst>
            </a:custGeom>
            <a:solidFill>
              <a:srgbClr val="C2C2C2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489548" y="6771901"/>
            <a:ext cx="2463873" cy="868899"/>
            <a:chOff x="0" y="0"/>
            <a:chExt cx="6176137" cy="21780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176137" cy="2178050"/>
            </a:xfrm>
            <a:custGeom>
              <a:avLst/>
              <a:gdLst/>
              <a:ahLst/>
              <a:cxnLst/>
              <a:rect l="l" t="t" r="r" b="b"/>
              <a:pathLst>
                <a:path w="6176137" h="2178050">
                  <a:moveTo>
                    <a:pt x="6176137" y="0"/>
                  </a:moveTo>
                  <a:lnTo>
                    <a:pt x="6176137" y="2178050"/>
                  </a:lnTo>
                  <a:lnTo>
                    <a:pt x="1088390" y="2178050"/>
                  </a:lnTo>
                  <a:cubicBezTo>
                    <a:pt x="487680" y="2178050"/>
                    <a:pt x="0" y="1690370"/>
                    <a:pt x="0" y="1088390"/>
                  </a:cubicBezTo>
                  <a:lnTo>
                    <a:pt x="0" y="1088390"/>
                  </a:lnTo>
                  <a:cubicBezTo>
                    <a:pt x="0" y="487680"/>
                    <a:pt x="487680" y="0"/>
                    <a:pt x="1088390" y="0"/>
                  </a:cubicBezTo>
                  <a:lnTo>
                    <a:pt x="6176137" y="0"/>
                  </a:lnTo>
                  <a:close/>
                </a:path>
              </a:pathLst>
            </a:custGeom>
            <a:solidFill>
              <a:srgbClr val="C2C2C2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 rot="-10800000">
            <a:off x="485828" y="9217102"/>
            <a:ext cx="701203" cy="868899"/>
            <a:chOff x="0" y="0"/>
            <a:chExt cx="3496733" cy="21780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496733" cy="2178050"/>
            </a:xfrm>
            <a:custGeom>
              <a:avLst/>
              <a:gdLst/>
              <a:ahLst/>
              <a:cxnLst/>
              <a:rect l="l" t="t" r="r" b="b"/>
              <a:pathLst>
                <a:path w="3496733" h="2178050">
                  <a:moveTo>
                    <a:pt x="3496733" y="0"/>
                  </a:moveTo>
                  <a:lnTo>
                    <a:pt x="3496733" y="2178050"/>
                  </a:lnTo>
                  <a:lnTo>
                    <a:pt x="1088390" y="2178050"/>
                  </a:lnTo>
                  <a:cubicBezTo>
                    <a:pt x="487680" y="2178050"/>
                    <a:pt x="0" y="1690370"/>
                    <a:pt x="0" y="1088390"/>
                  </a:cubicBezTo>
                  <a:lnTo>
                    <a:pt x="0" y="1088390"/>
                  </a:lnTo>
                  <a:cubicBezTo>
                    <a:pt x="0" y="487680"/>
                    <a:pt x="487680" y="0"/>
                    <a:pt x="1088390" y="0"/>
                  </a:cubicBezTo>
                  <a:lnTo>
                    <a:pt x="3496733" y="0"/>
                  </a:lnTo>
                  <a:close/>
                </a:path>
              </a:pathLst>
            </a:custGeom>
            <a:solidFill>
              <a:srgbClr val="C2C2C2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1" y="7799561"/>
            <a:ext cx="489549" cy="2487439"/>
            <a:chOff x="0" y="0"/>
            <a:chExt cx="235939" cy="84143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35939" cy="841430"/>
            </a:xfrm>
            <a:custGeom>
              <a:avLst/>
              <a:gdLst/>
              <a:ahLst/>
              <a:cxnLst/>
              <a:rect l="l" t="t" r="r" b="b"/>
              <a:pathLst>
                <a:path w="235939" h="841430">
                  <a:moveTo>
                    <a:pt x="0" y="0"/>
                  </a:moveTo>
                  <a:lnTo>
                    <a:pt x="235939" y="0"/>
                  </a:lnTo>
                  <a:lnTo>
                    <a:pt x="235939" y="841430"/>
                  </a:lnTo>
                  <a:lnTo>
                    <a:pt x="0" y="841430"/>
                  </a:lnTo>
                  <a:close/>
                </a:path>
              </a:pathLst>
            </a:custGeom>
            <a:solidFill>
              <a:srgbClr val="08323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489548" y="8199680"/>
            <a:ext cx="7149484" cy="458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39"/>
              </a:lnSpc>
            </a:pPr>
            <a:r>
              <a:rPr lang="en-US" sz="2949" spc="109">
                <a:solidFill>
                  <a:srgbClr val="FFFFFF"/>
                </a:solidFill>
                <a:latin typeface="Montserrat Classic"/>
              </a:rPr>
              <a:t>6+ Interviews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800461" y="8179379"/>
            <a:ext cx="694515" cy="458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35"/>
              </a:lnSpc>
            </a:pPr>
            <a:r>
              <a:rPr lang="en-US" sz="2946" spc="109">
                <a:solidFill>
                  <a:srgbClr val="FFFFFF"/>
                </a:solidFill>
                <a:latin typeface="Montserrat Classic"/>
              </a:rPr>
              <a:t>2%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85830" y="5856118"/>
            <a:ext cx="7149484" cy="458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39"/>
              </a:lnSpc>
            </a:pPr>
            <a:r>
              <a:rPr lang="en-US" sz="2949" spc="109">
                <a:solidFill>
                  <a:srgbClr val="FFFFFF"/>
                </a:solidFill>
                <a:latin typeface="Montserrat Classic"/>
              </a:rPr>
              <a:t>1-2 Interviews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678605" y="5856713"/>
            <a:ext cx="930790" cy="458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35"/>
              </a:lnSpc>
            </a:pPr>
            <a:r>
              <a:rPr lang="en-US" sz="2946" spc="109">
                <a:solidFill>
                  <a:srgbClr val="FFFFFF"/>
                </a:solidFill>
                <a:latin typeface="Montserrat Classic"/>
              </a:rPr>
              <a:t>83%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89548" y="6972402"/>
            <a:ext cx="6928532" cy="458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35"/>
              </a:lnSpc>
            </a:pPr>
            <a:r>
              <a:rPr lang="en-US" sz="2946" spc="109">
                <a:solidFill>
                  <a:srgbClr val="FFFFFF"/>
                </a:solidFill>
                <a:latin typeface="Montserrat Classic"/>
              </a:rPr>
              <a:t>3-5 Interviews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689478" y="6972393"/>
            <a:ext cx="930790" cy="458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35"/>
              </a:lnSpc>
            </a:pPr>
            <a:r>
              <a:rPr lang="en-US" sz="2946" spc="109">
                <a:solidFill>
                  <a:srgbClr val="FFFFFF"/>
                </a:solidFill>
                <a:latin typeface="Montserrat Classic"/>
              </a:rPr>
              <a:t>14%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85830" y="9437895"/>
            <a:ext cx="7149484" cy="458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39"/>
              </a:lnSpc>
            </a:pPr>
            <a:r>
              <a:rPr lang="en-US" sz="2949" spc="109">
                <a:solidFill>
                  <a:srgbClr val="FFFFFF"/>
                </a:solidFill>
                <a:latin typeface="Montserrat Classic"/>
              </a:rPr>
              <a:t>Other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796742" y="9417594"/>
            <a:ext cx="694515" cy="458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35"/>
              </a:lnSpc>
            </a:pPr>
            <a:r>
              <a:rPr lang="en-US" sz="2946" spc="109">
                <a:solidFill>
                  <a:srgbClr val="FFFFFF"/>
                </a:solidFill>
                <a:latin typeface="Montserrat Classic"/>
              </a:rPr>
              <a:t>1%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673240" y="550936"/>
            <a:ext cx="7149484" cy="3606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7200" b="1" spc="160" dirty="0">
                <a:solidFill>
                  <a:srgbClr val="08323F"/>
                </a:solidFill>
                <a:latin typeface="Raleway" pitchFamily="2" charset="0"/>
              </a:rPr>
              <a:t>How Many Interviews Should it Take?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673240" y="6916594"/>
            <a:ext cx="7450362" cy="1744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9"/>
              </a:lnSpc>
            </a:pPr>
            <a:r>
              <a:rPr lang="en-US" sz="2866" spc="106" dirty="0">
                <a:solidFill>
                  <a:srgbClr val="EF6E24"/>
                </a:solidFill>
                <a:latin typeface="Aileron Regular Bold"/>
              </a:rPr>
              <a:t>If your process involves conducting more than 2 interviews to fill a job opening, you could miss out on top talent!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BE48DF-1A1C-5C3B-78BB-3FB86A1523E3}"/>
              </a:ext>
            </a:extLst>
          </p:cNvPr>
          <p:cNvSpPr txBox="1"/>
          <p:nvPr/>
        </p:nvSpPr>
        <p:spPr>
          <a:xfrm>
            <a:off x="-22458" y="10062746"/>
            <a:ext cx="5127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Source: </a:t>
            </a:r>
            <a:r>
              <a:rPr lang="en-US" sz="1600" kern="0" dirty="0">
                <a:solidFill>
                  <a:schemeClr val="bg1"/>
                </a:solidFill>
                <a:latin typeface="Calibri"/>
              </a:rPr>
              <a:t>Bundy Group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C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1130697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7971" r="30378"/>
          <a:stretch>
            <a:fillRect/>
          </a:stretch>
        </p:blipFill>
        <p:spPr>
          <a:xfrm>
            <a:off x="1905414" y="1028700"/>
            <a:ext cx="7600796" cy="822960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1028700" y="4174337"/>
            <a:ext cx="1753429" cy="1938326"/>
          </a:xfrm>
          <a:prstGeom prst="rect">
            <a:avLst/>
          </a:prstGeom>
          <a:solidFill>
            <a:srgbClr val="003C71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2235246" y="1028700"/>
            <a:ext cx="5024054" cy="243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600"/>
              </a:lnSpc>
            </a:pPr>
            <a:r>
              <a:rPr lang="en-US" sz="8000" spc="160" dirty="0">
                <a:solidFill>
                  <a:srgbClr val="FFFFFF"/>
                </a:solidFill>
                <a:latin typeface="Montserrat Semi-Bold Bold"/>
              </a:rPr>
              <a:t>Our Talk Today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508773" y="6422074"/>
            <a:ext cx="6477000" cy="28362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47700" lvl="1" indent="-323850">
              <a:lnSpc>
                <a:spcPts val="4500"/>
              </a:lnSpc>
              <a:buFont typeface="Arial"/>
              <a:buChar char="•"/>
            </a:pPr>
            <a:r>
              <a:rPr lang="en-US" sz="3000" spc="30" dirty="0">
                <a:solidFill>
                  <a:srgbClr val="FFFFFF"/>
                </a:solidFill>
                <a:latin typeface="Montserrat"/>
              </a:rPr>
              <a:t>Labor Market Update</a:t>
            </a:r>
          </a:p>
          <a:p>
            <a:pPr marL="647700" lvl="1" indent="-323850">
              <a:lnSpc>
                <a:spcPts val="4500"/>
              </a:lnSpc>
              <a:buFont typeface="Arial"/>
              <a:buChar char="•"/>
            </a:pPr>
            <a:r>
              <a:rPr lang="en-US" sz="3000" spc="30" dirty="0">
                <a:solidFill>
                  <a:srgbClr val="FFFFFF"/>
                </a:solidFill>
                <a:latin typeface="Montserrat"/>
              </a:rPr>
              <a:t>Attracting Top Candidates</a:t>
            </a:r>
          </a:p>
          <a:p>
            <a:pPr marL="647700" lvl="1" indent="-323850">
              <a:lnSpc>
                <a:spcPts val="4500"/>
              </a:lnSpc>
              <a:buFont typeface="Arial"/>
              <a:buChar char="•"/>
            </a:pPr>
            <a:r>
              <a:rPr lang="en-US" sz="3000" spc="30" dirty="0">
                <a:solidFill>
                  <a:srgbClr val="FFFFFF"/>
                </a:solidFill>
                <a:latin typeface="Montserrat"/>
              </a:rPr>
              <a:t>Hiring Strategies</a:t>
            </a:r>
          </a:p>
          <a:p>
            <a:pPr marL="647700" lvl="1" indent="-323850">
              <a:lnSpc>
                <a:spcPts val="4500"/>
              </a:lnSpc>
              <a:buFont typeface="Arial"/>
              <a:buChar char="•"/>
            </a:pPr>
            <a:r>
              <a:rPr lang="en-US" sz="3000" spc="30" dirty="0">
                <a:solidFill>
                  <a:srgbClr val="FFFFFF"/>
                </a:solidFill>
                <a:latin typeface="Montserrat"/>
              </a:rPr>
              <a:t>Talent Retention</a:t>
            </a:r>
          </a:p>
          <a:p>
            <a:pPr marL="647700" lvl="1" indent="-323850">
              <a:lnSpc>
                <a:spcPts val="4500"/>
              </a:lnSpc>
              <a:buFont typeface="Arial"/>
              <a:buChar char="•"/>
            </a:pPr>
            <a:r>
              <a:rPr lang="en-US" sz="3000" spc="30" dirty="0">
                <a:solidFill>
                  <a:srgbClr val="FFFFFF"/>
                </a:solidFill>
                <a:latin typeface="Montserrat"/>
              </a:rPr>
              <a:t>Best Practices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905414" y="4861620"/>
            <a:ext cx="5084955" cy="563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40"/>
              </a:lnSpc>
            </a:pPr>
            <a:r>
              <a:rPr lang="en-US" sz="3700" spc="136" dirty="0">
                <a:solidFill>
                  <a:srgbClr val="FFFFFF"/>
                </a:solidFill>
                <a:latin typeface="Montserrat Bold"/>
              </a:rPr>
              <a:t>Topics We'll Cover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038" r="27322"/>
          <a:stretch>
            <a:fillRect/>
          </a:stretch>
        </p:blipFill>
        <p:spPr>
          <a:xfrm>
            <a:off x="0" y="0"/>
            <a:ext cx="5653527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49364" y="2851188"/>
            <a:ext cx="5518431" cy="5645112"/>
            <a:chOff x="0" y="0"/>
            <a:chExt cx="7357908" cy="7526817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7357908" cy="7526817"/>
            </a:xfrm>
            <a:prstGeom prst="rect">
              <a:avLst/>
            </a:prstGeom>
            <a:solidFill>
              <a:srgbClr val="08323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523823" y="618016"/>
              <a:ext cx="6310263" cy="6459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7200" spc="160" dirty="0">
                  <a:solidFill>
                    <a:srgbClr val="FFFFFF"/>
                  </a:solidFill>
                  <a:latin typeface="Montserrat Bold"/>
                </a:rPr>
                <a:t>Hiring Metrics to Consider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481464" y="3860705"/>
            <a:ext cx="10209827" cy="896202"/>
            <a:chOff x="0" y="0"/>
            <a:chExt cx="13613103" cy="1194936"/>
          </a:xfrm>
        </p:grpSpPr>
        <p:sp>
          <p:nvSpPr>
            <p:cNvPr id="8" name="TextBox 8"/>
            <p:cNvSpPr txBox="1"/>
            <p:nvPr/>
          </p:nvSpPr>
          <p:spPr>
            <a:xfrm>
              <a:off x="0" y="-57150"/>
              <a:ext cx="13613103" cy="5649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24"/>
                </a:lnSpc>
              </a:pPr>
              <a:r>
                <a:rPr lang="en-US" sz="2499" spc="317">
                  <a:solidFill>
                    <a:srgbClr val="08323F"/>
                  </a:solidFill>
                  <a:latin typeface="Montserrat Classic"/>
                </a:rPr>
                <a:t>INTERVIEW TO OFFER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731386"/>
              <a:ext cx="13613103" cy="463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2000" spc="20">
                  <a:solidFill>
                    <a:srgbClr val="EF6E24"/>
                  </a:solidFill>
                  <a:latin typeface="Montserrat"/>
                </a:rPr>
                <a:t>How many interviews it takes to find an offer-worthy candidate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481464" y="1028700"/>
            <a:ext cx="10209827" cy="896202"/>
            <a:chOff x="0" y="0"/>
            <a:chExt cx="13613103" cy="1194936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57150"/>
              <a:ext cx="13613103" cy="5649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24"/>
                </a:lnSpc>
              </a:pPr>
              <a:r>
                <a:rPr lang="en-US" sz="2499" spc="317">
                  <a:solidFill>
                    <a:srgbClr val="08323F"/>
                  </a:solidFill>
                  <a:latin typeface="Montserrat Classic"/>
                </a:rPr>
                <a:t>APPLICANTS PER HIRE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731386"/>
              <a:ext cx="13613103" cy="463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2000" spc="20">
                  <a:solidFill>
                    <a:srgbClr val="EF6E24"/>
                  </a:solidFill>
                  <a:latin typeface="Montserrat"/>
                </a:rPr>
                <a:t>The number of people who have applied to a role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481464" y="2403087"/>
            <a:ext cx="10209827" cy="896202"/>
            <a:chOff x="0" y="0"/>
            <a:chExt cx="13613103" cy="1194936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57150"/>
              <a:ext cx="13613103" cy="5649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24"/>
                </a:lnSpc>
              </a:pPr>
              <a:r>
                <a:rPr lang="en-US" sz="2499" spc="317">
                  <a:solidFill>
                    <a:srgbClr val="08323F"/>
                  </a:solidFill>
                  <a:latin typeface="Montserrat Classic"/>
                </a:rPr>
                <a:t>TIME TO FILL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731386"/>
              <a:ext cx="13613103" cy="463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2000" spc="20">
                  <a:solidFill>
                    <a:srgbClr val="EF6E24"/>
                  </a:solidFill>
                  <a:latin typeface="Montserrat"/>
                </a:rPr>
                <a:t>The amount of time it takes to find a new candidate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481464" y="5379775"/>
            <a:ext cx="10209827" cy="896202"/>
            <a:chOff x="0" y="0"/>
            <a:chExt cx="13613103" cy="1194936"/>
          </a:xfrm>
        </p:grpSpPr>
        <p:sp>
          <p:nvSpPr>
            <p:cNvPr id="17" name="TextBox 17"/>
            <p:cNvSpPr txBox="1"/>
            <p:nvPr/>
          </p:nvSpPr>
          <p:spPr>
            <a:xfrm>
              <a:off x="0" y="-57150"/>
              <a:ext cx="13613103" cy="5649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24"/>
                </a:lnSpc>
              </a:pPr>
              <a:r>
                <a:rPr lang="en-US" sz="2499" spc="317">
                  <a:solidFill>
                    <a:srgbClr val="08323F"/>
                  </a:solidFill>
                  <a:latin typeface="Montserrat Classic"/>
                </a:rPr>
                <a:t>OFFER ACCEPTANCE RATE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731386"/>
              <a:ext cx="13613103" cy="463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2000" spc="20">
                  <a:solidFill>
                    <a:srgbClr val="EF6E24"/>
                  </a:solidFill>
                  <a:latin typeface="Montserrat"/>
                </a:rPr>
                <a:t>The percentage of extended offers accepted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481464" y="6944848"/>
            <a:ext cx="10209827" cy="943294"/>
            <a:chOff x="0" y="-57150"/>
            <a:chExt cx="13613103" cy="1257725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57150"/>
              <a:ext cx="13613103" cy="5649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24"/>
                </a:lnSpc>
              </a:pPr>
              <a:r>
                <a:rPr lang="en-US" sz="2499" spc="317">
                  <a:solidFill>
                    <a:srgbClr val="08323F"/>
                  </a:solidFill>
                  <a:latin typeface="Montserrat Classic"/>
                </a:rPr>
                <a:t>COST PER HIRE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731387"/>
              <a:ext cx="13613103" cy="4691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2000" spc="20" dirty="0">
                  <a:solidFill>
                    <a:srgbClr val="EF6E24"/>
                  </a:solidFill>
                  <a:latin typeface="Montserrat"/>
                </a:rPr>
                <a:t>Total monetary and time investment required to fill the role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481464" y="8362098"/>
            <a:ext cx="10209827" cy="896202"/>
            <a:chOff x="0" y="0"/>
            <a:chExt cx="13613103" cy="1194936"/>
          </a:xfrm>
        </p:grpSpPr>
        <p:sp>
          <p:nvSpPr>
            <p:cNvPr id="23" name="TextBox 23"/>
            <p:cNvSpPr txBox="1"/>
            <p:nvPr/>
          </p:nvSpPr>
          <p:spPr>
            <a:xfrm>
              <a:off x="0" y="-57150"/>
              <a:ext cx="13613103" cy="5649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24"/>
                </a:lnSpc>
              </a:pPr>
              <a:r>
                <a:rPr lang="en-US" sz="2499" spc="317">
                  <a:solidFill>
                    <a:srgbClr val="08323F"/>
                  </a:solidFill>
                  <a:latin typeface="Montserrat Classic Bold"/>
                </a:rPr>
                <a:t>PROFITABILITY PER ADDITIONAL EMPLOYEE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731386"/>
              <a:ext cx="13613103" cy="463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2000" spc="20">
                  <a:solidFill>
                    <a:srgbClr val="EF6E24"/>
                  </a:solidFill>
                  <a:latin typeface="Montserrat Bold"/>
                </a:rPr>
                <a:t>How much additional profit this position represents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E59F9C0-E653-E29E-9213-665E147FA23A}"/>
              </a:ext>
            </a:extLst>
          </p:cNvPr>
          <p:cNvSpPr txBox="1"/>
          <p:nvPr/>
        </p:nvSpPr>
        <p:spPr>
          <a:xfrm>
            <a:off x="-22458" y="9944100"/>
            <a:ext cx="5127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Source: </a:t>
            </a:r>
            <a:r>
              <a:rPr lang="en-US" sz="1600" kern="0" dirty="0">
                <a:solidFill>
                  <a:schemeClr val="bg1"/>
                </a:solidFill>
                <a:latin typeface="Calibri"/>
              </a:rPr>
              <a:t>MRI Network | Bundy Group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7200" y="3418105"/>
            <a:ext cx="11687387" cy="3450789"/>
            <a:chOff x="-157314" y="-9525"/>
            <a:chExt cx="14635845" cy="4601053"/>
          </a:xfrm>
        </p:grpSpPr>
        <p:sp>
          <p:nvSpPr>
            <p:cNvPr id="3" name="TextBox 3"/>
            <p:cNvSpPr txBox="1"/>
            <p:nvPr/>
          </p:nvSpPr>
          <p:spPr>
            <a:xfrm>
              <a:off x="-157314" y="-9525"/>
              <a:ext cx="14635845" cy="15256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600"/>
                </a:lnSpc>
              </a:pPr>
              <a:r>
                <a:rPr lang="en-US" sz="7200" b="1" spc="160" dirty="0">
                  <a:solidFill>
                    <a:srgbClr val="08323F"/>
                  </a:solidFill>
                  <a:latin typeface="Raleway" pitchFamily="2" charset="0"/>
                </a:rPr>
                <a:t>Retaining Impact Players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-157314" y="2278810"/>
              <a:ext cx="14478531" cy="2312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52"/>
                </a:lnSpc>
              </a:pPr>
              <a:r>
                <a:rPr lang="en-US" sz="3300" spc="419" dirty="0">
                  <a:solidFill>
                    <a:srgbClr val="EF6E24"/>
                  </a:solidFill>
                  <a:latin typeface="Montserrat"/>
                </a:rPr>
                <a:t>MOVING THE NEEDLE WHEN IT COMES TO IMPROVING ENGAGEMENT AND RETENTION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28438" r="28438"/>
          <a:stretch>
            <a:fillRect/>
          </a:stretch>
        </p:blipFill>
        <p:spPr>
          <a:xfrm>
            <a:off x="12373188" y="0"/>
            <a:ext cx="5914812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D3B480F-BC0E-F136-E2A2-F13881D65C3D}"/>
              </a:ext>
            </a:extLst>
          </p:cNvPr>
          <p:cNvSpPr/>
          <p:nvPr/>
        </p:nvSpPr>
        <p:spPr>
          <a:xfrm>
            <a:off x="6019800" y="1485900"/>
            <a:ext cx="12106831" cy="7086600"/>
          </a:xfrm>
          <a:prstGeom prst="rect">
            <a:avLst/>
          </a:prstGeom>
          <a:noFill/>
          <a:ln>
            <a:solidFill>
              <a:srgbClr val="0832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498" r="9354"/>
          <a:stretch>
            <a:fillRect/>
          </a:stretch>
        </p:blipFill>
        <p:spPr>
          <a:xfrm>
            <a:off x="0" y="0"/>
            <a:ext cx="4786755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893159" y="1899022"/>
            <a:ext cx="12233472" cy="64889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70585" lvl="1" indent="-514350" algn="ctr">
              <a:lnSpc>
                <a:spcPts val="4620"/>
              </a:lnSpc>
              <a:buFont typeface="+mj-lt"/>
              <a:buAutoNum type="arabicPeriod"/>
            </a:pPr>
            <a:r>
              <a:rPr lang="en-US" sz="4800" b="1" spc="419" dirty="0">
                <a:solidFill>
                  <a:srgbClr val="FF0000"/>
                </a:solidFill>
              </a:rPr>
              <a:t>PAY AND BENEFITS ARE NOT COMPETITIVE</a:t>
            </a:r>
          </a:p>
          <a:p>
            <a:pPr marL="870585" lvl="1" indent="-514350" algn="ctr">
              <a:lnSpc>
                <a:spcPts val="4620"/>
              </a:lnSpc>
              <a:buFont typeface="+mj-lt"/>
              <a:buAutoNum type="arabicPeriod"/>
            </a:pPr>
            <a:endParaRPr lang="en-US" sz="4800" b="1" spc="419" dirty="0">
              <a:solidFill>
                <a:srgbClr val="08323F"/>
              </a:solidFill>
            </a:endParaRPr>
          </a:p>
          <a:p>
            <a:pPr marL="870585" lvl="1" indent="-514350" algn="ctr">
              <a:lnSpc>
                <a:spcPts val="4620"/>
              </a:lnSpc>
              <a:buFont typeface="+mj-lt"/>
              <a:buAutoNum type="arabicPeriod"/>
            </a:pPr>
            <a:r>
              <a:rPr lang="en-US" sz="4800" b="1" spc="419" dirty="0">
                <a:solidFill>
                  <a:srgbClr val="08323F"/>
                </a:solidFill>
              </a:rPr>
              <a:t>THE IMMEDIATE MANAGER</a:t>
            </a:r>
          </a:p>
          <a:p>
            <a:pPr marL="870585" lvl="1" indent="-514350" algn="ctr">
              <a:lnSpc>
                <a:spcPts val="4620"/>
              </a:lnSpc>
              <a:buFont typeface="+mj-lt"/>
              <a:buAutoNum type="arabicPeriod"/>
            </a:pPr>
            <a:endParaRPr lang="en-US" sz="4800" b="1" spc="419" dirty="0">
              <a:solidFill>
                <a:srgbClr val="08323F"/>
              </a:solidFill>
            </a:endParaRPr>
          </a:p>
          <a:p>
            <a:pPr marL="870585" lvl="1" indent="-514350" algn="ctr">
              <a:lnSpc>
                <a:spcPts val="4620"/>
              </a:lnSpc>
              <a:buFont typeface="+mj-lt"/>
              <a:buAutoNum type="arabicPeriod"/>
            </a:pPr>
            <a:r>
              <a:rPr lang="en-US" sz="4800" b="1" spc="419" dirty="0">
                <a:solidFill>
                  <a:srgbClr val="08323F"/>
                </a:solidFill>
              </a:rPr>
              <a:t>POOR COMPANY CULTURE</a:t>
            </a:r>
          </a:p>
          <a:p>
            <a:pPr marL="870585" lvl="1" indent="-514350" algn="ctr">
              <a:lnSpc>
                <a:spcPts val="4620"/>
              </a:lnSpc>
              <a:buFont typeface="+mj-lt"/>
              <a:buAutoNum type="arabicPeriod"/>
            </a:pPr>
            <a:endParaRPr lang="en-US" sz="4800" b="1" spc="419" dirty="0">
              <a:solidFill>
                <a:srgbClr val="08323F"/>
              </a:solidFill>
            </a:endParaRPr>
          </a:p>
          <a:p>
            <a:pPr marL="870585" lvl="1" indent="-514350" algn="ctr">
              <a:lnSpc>
                <a:spcPts val="4620"/>
              </a:lnSpc>
              <a:buFont typeface="+mj-lt"/>
              <a:buAutoNum type="arabicPeriod"/>
            </a:pPr>
            <a:r>
              <a:rPr lang="en-US" sz="4800" b="1" spc="419" dirty="0">
                <a:solidFill>
                  <a:srgbClr val="08323F"/>
                </a:solidFill>
              </a:rPr>
              <a:t>IMPROPER FIT TO THE JOB</a:t>
            </a:r>
          </a:p>
          <a:p>
            <a:pPr marL="870585" lvl="1" indent="-514350" algn="ctr">
              <a:lnSpc>
                <a:spcPts val="4620"/>
              </a:lnSpc>
              <a:buFont typeface="+mj-lt"/>
              <a:buAutoNum type="arabicPeriod"/>
            </a:pPr>
            <a:endParaRPr lang="en-US" sz="4800" b="1" spc="419" dirty="0">
              <a:solidFill>
                <a:srgbClr val="08323F"/>
              </a:solidFill>
            </a:endParaRPr>
          </a:p>
          <a:p>
            <a:pPr marL="870585" lvl="1" indent="-514350" algn="ctr">
              <a:lnSpc>
                <a:spcPts val="4620"/>
              </a:lnSpc>
              <a:buFont typeface="+mj-lt"/>
              <a:buAutoNum type="arabicPeriod"/>
            </a:pPr>
            <a:r>
              <a:rPr lang="en-US" sz="4800" b="1" spc="419" dirty="0">
                <a:solidFill>
                  <a:srgbClr val="08323F"/>
                </a:solidFill>
              </a:rPr>
              <a:t>COWORKERS NOT COMMITTED TO QUALITY WORK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85800" y="3719046"/>
            <a:ext cx="5642645" cy="2683994"/>
            <a:chOff x="0" y="0"/>
            <a:chExt cx="7523526" cy="3578659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7523526" cy="3578659"/>
            </a:xfrm>
            <a:prstGeom prst="rect">
              <a:avLst/>
            </a:prstGeom>
            <a:solidFill>
              <a:srgbClr val="08323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627103" y="976728"/>
              <a:ext cx="6316042" cy="1625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99"/>
                </a:lnSpc>
              </a:pPr>
              <a:r>
                <a:rPr lang="en-US" sz="3999" spc="79" dirty="0">
                  <a:solidFill>
                    <a:srgbClr val="FFFFFF"/>
                  </a:solidFill>
                  <a:latin typeface="Montserrat Classic Bold"/>
                </a:rPr>
                <a:t>Top 5 Predictors of Turnover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6626036-BC17-210E-88A4-AE67C7BD54F5}"/>
              </a:ext>
            </a:extLst>
          </p:cNvPr>
          <p:cNvSpPr txBox="1"/>
          <p:nvPr/>
        </p:nvSpPr>
        <p:spPr>
          <a:xfrm>
            <a:off x="-22458" y="9944100"/>
            <a:ext cx="5127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Source: </a:t>
            </a:r>
            <a:r>
              <a:rPr lang="en-US" sz="1600" kern="0" dirty="0">
                <a:solidFill>
                  <a:schemeClr val="bg1"/>
                </a:solidFill>
                <a:latin typeface="Calibri"/>
              </a:rPr>
              <a:t>Gallup Research | Bundy Group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B83DAF-E7B5-9AF6-7784-A0684AF4DCCE}"/>
              </a:ext>
            </a:extLst>
          </p:cNvPr>
          <p:cNvSpPr txBox="1">
            <a:spLocks/>
          </p:cNvSpPr>
          <p:nvPr/>
        </p:nvSpPr>
        <p:spPr>
          <a:xfrm>
            <a:off x="1124471" y="615671"/>
            <a:ext cx="16039058" cy="805456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8323F"/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r>
              <a:rPr lang="en-US" sz="7200" dirty="0"/>
              <a:t>New Hire Wage Premium Still Exists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BED001-32FB-6FA2-362E-4B25C122EDAE}"/>
              </a:ext>
            </a:extLst>
          </p:cNvPr>
          <p:cNvSpPr/>
          <p:nvPr/>
        </p:nvSpPr>
        <p:spPr>
          <a:xfrm>
            <a:off x="17221200" y="1943102"/>
            <a:ext cx="933845" cy="6095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18734C-A6A4-8E3E-F381-04029044E225}"/>
              </a:ext>
            </a:extLst>
          </p:cNvPr>
          <p:cNvSpPr txBox="1"/>
          <p:nvPr/>
        </p:nvSpPr>
        <p:spPr>
          <a:xfrm>
            <a:off x="-22458" y="9944100"/>
            <a:ext cx="5127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Source: </a:t>
            </a:r>
            <a:r>
              <a:rPr lang="en-US" sz="1600" kern="0" dirty="0">
                <a:latin typeface="Calibri"/>
              </a:rPr>
              <a:t>ADP Research | Bundy Group</a:t>
            </a:r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F1C82E-A67C-2467-C4A4-9BB3C4B51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0485"/>
            <a:ext cx="18288001" cy="720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589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038" r="36038"/>
          <a:stretch>
            <a:fillRect/>
          </a:stretch>
        </p:blipFill>
        <p:spPr>
          <a:xfrm>
            <a:off x="0" y="0"/>
            <a:ext cx="4308579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571500"/>
            <a:ext cx="5518431" cy="1384225"/>
            <a:chOff x="-2872387" y="-389549"/>
            <a:chExt cx="7357908" cy="1845633"/>
          </a:xfrm>
        </p:grpSpPr>
        <p:sp>
          <p:nvSpPr>
            <p:cNvPr id="4" name="AutoShape 4"/>
            <p:cNvSpPr/>
            <p:nvPr/>
          </p:nvSpPr>
          <p:spPr>
            <a:xfrm>
              <a:off x="-2872387" y="-389549"/>
              <a:ext cx="7357908" cy="1845633"/>
            </a:xfrm>
            <a:prstGeom prst="rect">
              <a:avLst/>
            </a:prstGeom>
            <a:solidFill>
              <a:srgbClr val="08323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2348564" y="228467"/>
              <a:ext cx="6310262" cy="609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3000" spc="60" dirty="0">
                  <a:solidFill>
                    <a:srgbClr val="FFFFFF"/>
                  </a:solidFill>
                  <a:latin typeface="Montserrat Bold"/>
                </a:rPr>
                <a:t>Compensation Analysis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484A139-25C5-9211-8E9C-D3D0881E3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431" y="571500"/>
            <a:ext cx="1264164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579328" y="2201410"/>
            <a:ext cx="13129345" cy="7102664"/>
            <a:chOff x="0" y="0"/>
            <a:chExt cx="4441285" cy="24026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41284" cy="2402630"/>
            </a:xfrm>
            <a:custGeom>
              <a:avLst/>
              <a:gdLst/>
              <a:ahLst/>
              <a:cxnLst/>
              <a:rect l="l" t="t" r="r" b="b"/>
              <a:pathLst>
                <a:path w="4441284" h="2402630">
                  <a:moveTo>
                    <a:pt x="0" y="0"/>
                  </a:moveTo>
                  <a:lnTo>
                    <a:pt x="4441284" y="0"/>
                  </a:lnTo>
                  <a:lnTo>
                    <a:pt x="4441284" y="2402630"/>
                  </a:lnTo>
                  <a:lnTo>
                    <a:pt x="0" y="2402630"/>
                  </a:lnTo>
                  <a:close/>
                </a:path>
              </a:pathLst>
            </a:custGeom>
            <a:solidFill>
              <a:srgbClr val="F6922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937603" y="2978042"/>
            <a:ext cx="6412795" cy="654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2"/>
              </a:lnSpc>
            </a:pPr>
            <a:r>
              <a:rPr lang="en-US" sz="3794">
                <a:solidFill>
                  <a:srgbClr val="08323F"/>
                </a:solidFill>
                <a:latin typeface="Montserrat Semi-Bold"/>
              </a:rPr>
              <a:t>LEVERS TO PULL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39567" y="419100"/>
            <a:ext cx="15008865" cy="1144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7200" b="1" spc="160" dirty="0">
                <a:solidFill>
                  <a:srgbClr val="08323F"/>
                </a:solidFill>
                <a:latin typeface="Raleway" pitchFamily="2" charset="0"/>
              </a:rPr>
              <a:t>A Comprehensive Offer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3567287" y="4320410"/>
            <a:ext cx="11153427" cy="4258263"/>
            <a:chOff x="0" y="0"/>
            <a:chExt cx="14871236" cy="5677684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1459344" y="1755435"/>
              <a:ext cx="4319861" cy="808992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715791" y="1755435"/>
              <a:ext cx="4319861" cy="808992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2859988" y="1755435"/>
              <a:ext cx="4319861" cy="808992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4990988" y="1755435"/>
              <a:ext cx="4319861" cy="808992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7183651" y="1755435"/>
              <a:ext cx="4319861" cy="808992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9266184" y="1755435"/>
              <a:ext cx="4319861" cy="808992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1483081" y="1755435"/>
              <a:ext cx="4319861" cy="808992"/>
            </a:xfrm>
            <a:prstGeom prst="rect">
              <a:avLst/>
            </a:prstGeom>
          </p:spPr>
        </p:pic>
        <p:grpSp>
          <p:nvGrpSpPr>
            <p:cNvPr id="15" name="Group 15"/>
            <p:cNvGrpSpPr/>
            <p:nvPr/>
          </p:nvGrpSpPr>
          <p:grpSpPr>
            <a:xfrm>
              <a:off x="296091" y="3537152"/>
              <a:ext cx="782710" cy="782710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C788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0" y="4509741"/>
              <a:ext cx="1401174" cy="564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62"/>
                </a:lnSpc>
              </a:pPr>
              <a:r>
                <a:rPr lang="en-US" sz="2544">
                  <a:solidFill>
                    <a:srgbClr val="FFFFFF"/>
                  </a:solidFill>
                  <a:latin typeface="Montserrat"/>
                </a:rPr>
                <a:t>Salary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2175135" y="4509741"/>
              <a:ext cx="1401174" cy="564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62"/>
                </a:lnSpc>
              </a:pPr>
              <a:r>
                <a:rPr lang="en-US" sz="2544">
                  <a:solidFill>
                    <a:srgbClr val="FFFFFF"/>
                  </a:solidFill>
                  <a:latin typeface="Montserrat"/>
                </a:rPr>
                <a:t>Bonus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4501082" y="4509741"/>
              <a:ext cx="1037675" cy="564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62"/>
                </a:lnSpc>
              </a:pPr>
              <a:r>
                <a:rPr lang="en-US" sz="2544">
                  <a:solidFill>
                    <a:srgbClr val="FFFFFF"/>
                  </a:solidFill>
                  <a:latin typeface="Montserrat"/>
                </a:rPr>
                <a:t>LTI's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3921289" y="5036334"/>
              <a:ext cx="2197259" cy="342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00"/>
                </a:lnSpc>
              </a:pPr>
              <a:r>
                <a:rPr lang="en-US" sz="1500">
                  <a:solidFill>
                    <a:srgbClr val="FFFFFF"/>
                  </a:solidFill>
                  <a:latin typeface="Montserrat"/>
                </a:rPr>
                <a:t>Options, RSU's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6098948" y="4509741"/>
              <a:ext cx="2103940" cy="564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62"/>
                </a:lnSpc>
              </a:pPr>
              <a:r>
                <a:rPr lang="en-US" sz="2544">
                  <a:solidFill>
                    <a:srgbClr val="FFFFFF"/>
                  </a:solidFill>
                  <a:latin typeface="Montserrat"/>
                </a:rPr>
                <a:t>Sign-on's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8291612" y="4509741"/>
              <a:ext cx="2103940" cy="564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62"/>
                </a:lnSpc>
              </a:pPr>
              <a:r>
                <a:rPr lang="en-US" sz="2544">
                  <a:solidFill>
                    <a:srgbClr val="FFFFFF"/>
                  </a:solidFill>
                  <a:latin typeface="Montserrat"/>
                </a:rPr>
                <a:t>WFX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8244952" y="5036334"/>
              <a:ext cx="2197259" cy="342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00"/>
                </a:lnSpc>
              </a:pPr>
              <a:r>
                <a:rPr lang="en-US" sz="1500">
                  <a:solidFill>
                    <a:srgbClr val="FFFFFF"/>
                  </a:solidFill>
                  <a:latin typeface="Montserrat"/>
                </a:rPr>
                <a:t>arrangements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0374145" y="4509741"/>
              <a:ext cx="2103940" cy="564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62"/>
                </a:lnSpc>
              </a:pPr>
              <a:r>
                <a:rPr lang="en-US" sz="2544">
                  <a:solidFill>
                    <a:srgbClr val="FFFFFF"/>
                  </a:solidFill>
                  <a:latin typeface="Montserrat"/>
                </a:rPr>
                <a:t>PTO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2414788" y="4509741"/>
              <a:ext cx="2456448" cy="11679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62"/>
                </a:lnSpc>
              </a:pPr>
              <a:r>
                <a:rPr lang="en-US" sz="2544">
                  <a:solidFill>
                    <a:srgbClr val="FFFFFF"/>
                  </a:solidFill>
                  <a:latin typeface="Montserrat"/>
                </a:rPr>
                <a:t>Relocation Packages</a:t>
              </a:r>
            </a:p>
          </p:txBody>
        </p:sp>
        <p:grpSp>
          <p:nvGrpSpPr>
            <p:cNvPr id="26" name="Group 26"/>
            <p:cNvGrpSpPr/>
            <p:nvPr/>
          </p:nvGrpSpPr>
          <p:grpSpPr>
            <a:xfrm>
              <a:off x="2471226" y="3537152"/>
              <a:ext cx="782710" cy="782710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C788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4615423" y="3537152"/>
              <a:ext cx="782710" cy="782710"/>
              <a:chOff x="0" y="0"/>
              <a:chExt cx="6350000" cy="6350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C788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6759563" y="3537152"/>
              <a:ext cx="782710" cy="782710"/>
              <a:chOff x="0" y="0"/>
              <a:chExt cx="6350000" cy="63500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C788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13264798" y="3537152"/>
              <a:ext cx="782710" cy="782710"/>
              <a:chOff x="0" y="0"/>
              <a:chExt cx="6350000" cy="63500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C788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11021618" y="3537152"/>
              <a:ext cx="782710" cy="782710"/>
              <a:chOff x="0" y="0"/>
              <a:chExt cx="6350000" cy="63500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C788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8939086" y="3537152"/>
              <a:ext cx="782710" cy="782710"/>
              <a:chOff x="0" y="0"/>
              <a:chExt cx="6350000" cy="63500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C788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13317E5-3AC4-DB4F-7A78-C2C9403DD5E2}"/>
              </a:ext>
            </a:extLst>
          </p:cNvPr>
          <p:cNvSpPr txBox="1"/>
          <p:nvPr/>
        </p:nvSpPr>
        <p:spPr>
          <a:xfrm>
            <a:off x="-22458" y="9944100"/>
            <a:ext cx="5127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Source: </a:t>
            </a:r>
            <a:r>
              <a:rPr lang="en-US" sz="1600" kern="0" dirty="0">
                <a:latin typeface="Calibri"/>
              </a:rPr>
              <a:t>MRI Network | Bundy Group</a:t>
            </a:r>
            <a:endParaRPr lang="en-US" sz="16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32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7971" r="30378"/>
          <a:stretch>
            <a:fillRect/>
          </a:stretch>
        </p:blipFill>
        <p:spPr>
          <a:xfrm>
            <a:off x="11963399" y="2280242"/>
            <a:ext cx="6324599" cy="684782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0" y="200507"/>
            <a:ext cx="18288000" cy="17425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spc="160" dirty="0">
                <a:solidFill>
                  <a:srgbClr val="FFFFFF"/>
                </a:solidFill>
                <a:latin typeface="Montserrat Semi-Bold Bold"/>
              </a:rPr>
              <a:t>Are your current employees</a:t>
            </a:r>
          </a:p>
          <a:p>
            <a:pPr algn="ctr">
              <a:lnSpc>
                <a:spcPct val="150000"/>
              </a:lnSpc>
            </a:pPr>
            <a:r>
              <a:rPr lang="en-US" sz="4000" b="1" spc="160" dirty="0">
                <a:solidFill>
                  <a:srgbClr val="FFFFFF"/>
                </a:solidFill>
                <a:latin typeface="Montserrat Semi-Bold Bold"/>
              </a:rPr>
              <a:t>getting paid what they’re </a:t>
            </a:r>
            <a:r>
              <a:rPr lang="en-US" sz="4000" b="1" spc="160" dirty="0">
                <a:solidFill>
                  <a:srgbClr val="FF0000"/>
                </a:solidFill>
                <a:latin typeface="Montserrat Semi-Bold Bold"/>
              </a:rPr>
              <a:t>worth</a:t>
            </a:r>
            <a:r>
              <a:rPr lang="en-US" sz="4000" b="1" spc="160" dirty="0">
                <a:solidFill>
                  <a:srgbClr val="FFFFFF"/>
                </a:solidFill>
                <a:latin typeface="Montserrat Semi-Bold Bold"/>
              </a:rPr>
              <a:t>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E45C95-51AA-7E45-D64C-D0CC5646F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280242"/>
            <a:ext cx="11958918" cy="684782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9727653" y="2308222"/>
            <a:ext cx="8560347" cy="7978778"/>
          </a:xfrm>
          <a:prstGeom prst="rect">
            <a:avLst/>
          </a:prstGeom>
          <a:solidFill>
            <a:srgbClr val="08323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rot="-10800000">
            <a:off x="0" y="2308222"/>
            <a:ext cx="8560347" cy="7978778"/>
          </a:xfrm>
          <a:prstGeom prst="rect">
            <a:avLst/>
          </a:prstGeom>
          <a:solidFill>
            <a:srgbClr val="08323F"/>
          </a:solidFill>
        </p:spPr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3945718"/>
            <a:ext cx="6863570" cy="478734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546859" y="5599768"/>
            <a:ext cx="3194281" cy="1395687"/>
            <a:chOff x="0" y="0"/>
            <a:chExt cx="4259042" cy="1860915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4259042" cy="1860915"/>
            </a:xfrm>
            <a:prstGeom prst="rect">
              <a:avLst/>
            </a:prstGeom>
            <a:solidFill>
              <a:srgbClr val="EF6E2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432235" y="554617"/>
              <a:ext cx="3394572" cy="7516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40"/>
                </a:lnSpc>
              </a:pPr>
              <a:r>
                <a:rPr lang="en-US" sz="3699" spc="136">
                  <a:solidFill>
                    <a:srgbClr val="FFFFFF"/>
                  </a:solidFill>
                  <a:latin typeface="Montserrat Classic Bold"/>
                </a:rPr>
                <a:t>VS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213854" y="3691417"/>
            <a:ext cx="5587945" cy="478467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0" y="820487"/>
            <a:ext cx="182880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4800" b="1" spc="79" dirty="0">
                <a:solidFill>
                  <a:srgbClr val="08323F"/>
                </a:solidFill>
                <a:latin typeface="Raleway" pitchFamily="2" charset="0"/>
              </a:rPr>
              <a:t>Post-Pandemic Job Market Requires Focus on Retention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11138" y="2908147"/>
            <a:ext cx="533807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000" spc="30">
                <a:solidFill>
                  <a:srgbClr val="FFFFFF"/>
                </a:solidFill>
                <a:latin typeface="Montserrat Classic"/>
              </a:rPr>
              <a:t>Old Approach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338791" y="2865867"/>
            <a:ext cx="533807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000" spc="30">
                <a:solidFill>
                  <a:srgbClr val="FFFFFF"/>
                </a:solidFill>
                <a:latin typeface="Montserrat Classic"/>
              </a:rPr>
              <a:t>New Approach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178187" y="4145531"/>
            <a:ext cx="1623934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000" spc="20">
                <a:solidFill>
                  <a:srgbClr val="FFFFFF"/>
                </a:solidFill>
                <a:latin typeface="Montserrat"/>
              </a:rPr>
              <a:t>Growth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990154" y="5390218"/>
            <a:ext cx="2023783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000" spc="20">
                <a:solidFill>
                  <a:srgbClr val="FFFFFF"/>
                </a:solidFill>
                <a:latin typeface="Montserrat"/>
              </a:rPr>
              <a:t>Teamwork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404614" y="6282238"/>
            <a:ext cx="2514508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000" spc="20">
                <a:solidFill>
                  <a:srgbClr val="FFFFFF"/>
                </a:solidFill>
                <a:latin typeface="Montserrat"/>
              </a:rPr>
              <a:t>Management Support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6129271" y="7781568"/>
            <a:ext cx="2514508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000" spc="20">
                <a:solidFill>
                  <a:srgbClr val="FFFFFF"/>
                </a:solidFill>
                <a:latin typeface="Montserrat"/>
              </a:rPr>
              <a:t>Basic Needs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510212" y="4307456"/>
            <a:ext cx="995229" cy="527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400" spc="14">
                <a:solidFill>
                  <a:srgbClr val="08323F"/>
                </a:solidFill>
                <a:latin typeface="Montserrat"/>
              </a:rPr>
              <a:t>How can we grow?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346637" y="5491131"/>
            <a:ext cx="1322379" cy="261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400" spc="14">
                <a:solidFill>
                  <a:srgbClr val="08323F"/>
                </a:solidFill>
                <a:latin typeface="Montserrat"/>
              </a:rPr>
              <a:t>Do I belong?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255762" y="6634663"/>
            <a:ext cx="1504128" cy="261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400" spc="14">
                <a:solidFill>
                  <a:srgbClr val="08323F"/>
                </a:solidFill>
                <a:latin typeface="Montserrat"/>
              </a:rPr>
              <a:t>What do I give?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037663" y="7836787"/>
            <a:ext cx="1940328" cy="261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400" spc="14">
                <a:solidFill>
                  <a:srgbClr val="08323F"/>
                </a:solidFill>
                <a:latin typeface="Montserrat"/>
              </a:rPr>
              <a:t>What do I get?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9601200" y="3348038"/>
            <a:ext cx="4197546" cy="1719262"/>
            <a:chOff x="190845" y="-596041"/>
            <a:chExt cx="5596728" cy="2292349"/>
          </a:xfrm>
        </p:grpSpPr>
        <p:sp>
          <p:nvSpPr>
            <p:cNvPr id="22" name="TextBox 22"/>
            <p:cNvSpPr txBox="1"/>
            <p:nvPr/>
          </p:nvSpPr>
          <p:spPr>
            <a:xfrm>
              <a:off x="190845" y="-532543"/>
              <a:ext cx="5596728" cy="22288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3000" spc="30" dirty="0">
                  <a:solidFill>
                    <a:srgbClr val="FFFFFF"/>
                  </a:solidFill>
                  <a:latin typeface="Montserrat Classic"/>
                </a:rPr>
                <a:t>Gallup Q12</a:t>
              </a:r>
            </a:p>
            <a:p>
              <a:pPr algn="ctr">
                <a:lnSpc>
                  <a:spcPts val="4500"/>
                </a:lnSpc>
              </a:pPr>
              <a:r>
                <a:rPr lang="en-US" sz="3000" spc="30" dirty="0">
                  <a:solidFill>
                    <a:srgbClr val="FFFFFF"/>
                  </a:solidFill>
                  <a:latin typeface="Montserrat Classic"/>
                </a:rPr>
                <a:t>Engagement Hierarchy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4006752" y="-596041"/>
              <a:ext cx="1162493" cy="4635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2000" spc="20" dirty="0">
                  <a:solidFill>
                    <a:srgbClr val="FFFFFF"/>
                  </a:solidFill>
                  <a:latin typeface="Montserrat Bold"/>
                </a:rPr>
                <a:t>TM</a:t>
              </a: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314700"/>
            <a:ext cx="3183315" cy="4829614"/>
            <a:chOff x="0" y="0"/>
            <a:chExt cx="4244420" cy="6439485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3708771" cy="3117835"/>
            </a:xfrm>
            <a:prstGeom prst="rect">
              <a:avLst/>
            </a:prstGeom>
            <a:solidFill>
              <a:srgbClr val="08323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97630" y="840216"/>
              <a:ext cx="3513512" cy="13993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20"/>
                </a:lnSpc>
              </a:pPr>
              <a:r>
                <a:rPr lang="en-US" sz="2000" spc="254">
                  <a:solidFill>
                    <a:srgbClr val="FFFFFF"/>
                  </a:solidFill>
                  <a:latin typeface="Montserrat"/>
                </a:rPr>
                <a:t>I KNOW WHAT IS EXPECTED OF ME AT WORK.</a:t>
              </a:r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4105097"/>
              <a:ext cx="1071297" cy="0"/>
            </a:xfrm>
            <a:prstGeom prst="line">
              <a:avLst/>
            </a:prstGeom>
            <a:ln w="63500" cap="rnd">
              <a:solidFill>
                <a:srgbClr val="08323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AutoShape 6"/>
            <p:cNvSpPr/>
            <p:nvPr/>
          </p:nvSpPr>
          <p:spPr>
            <a:xfrm rot="5400000">
              <a:off x="-503899" y="3601198"/>
              <a:ext cx="1071297" cy="0"/>
            </a:xfrm>
            <a:prstGeom prst="line">
              <a:avLst/>
            </a:prstGeom>
            <a:ln w="63500" cap="rnd">
              <a:solidFill>
                <a:srgbClr val="08323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AutoShape 7"/>
            <p:cNvSpPr/>
            <p:nvPr/>
          </p:nvSpPr>
          <p:spPr>
            <a:xfrm>
              <a:off x="535649" y="3321650"/>
              <a:ext cx="3708771" cy="3117835"/>
            </a:xfrm>
            <a:prstGeom prst="rect">
              <a:avLst/>
            </a:prstGeom>
            <a:solidFill>
              <a:srgbClr val="EF6E2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633279" y="3923146"/>
              <a:ext cx="3513512" cy="18767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20"/>
                </a:lnSpc>
              </a:pPr>
              <a:r>
                <a:rPr lang="en-US" sz="2000" spc="254">
                  <a:solidFill>
                    <a:srgbClr val="FFFFFF"/>
                  </a:solidFill>
                  <a:latin typeface="Montserrat"/>
                </a:rPr>
                <a:t>POTENTIAL FOR A 23% REDUCTION IN TURNOVER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490319" y="3314700"/>
            <a:ext cx="3183315" cy="4829614"/>
            <a:chOff x="0" y="0"/>
            <a:chExt cx="4244420" cy="6439485"/>
          </a:xfrm>
        </p:grpSpPr>
        <p:sp>
          <p:nvSpPr>
            <p:cNvPr id="10" name="AutoShape 10"/>
            <p:cNvSpPr/>
            <p:nvPr/>
          </p:nvSpPr>
          <p:spPr>
            <a:xfrm>
              <a:off x="0" y="0"/>
              <a:ext cx="3708771" cy="3117835"/>
            </a:xfrm>
            <a:prstGeom prst="rect">
              <a:avLst/>
            </a:prstGeom>
            <a:solidFill>
              <a:srgbClr val="08323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97630" y="362776"/>
              <a:ext cx="3513512" cy="23541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20"/>
                </a:lnSpc>
              </a:pPr>
              <a:r>
                <a:rPr lang="en-US" sz="2000" spc="254">
                  <a:solidFill>
                    <a:srgbClr val="FFFFFF"/>
                  </a:solidFill>
                  <a:latin typeface="Montserrat"/>
                </a:rPr>
                <a:t>I HAVE THE OPPORTUNITY TO DO WHAT I DO BEST EVER DAY.</a:t>
              </a:r>
            </a:p>
          </p:txBody>
        </p:sp>
        <p:sp>
          <p:nvSpPr>
            <p:cNvPr id="12" name="AutoShape 12"/>
            <p:cNvSpPr/>
            <p:nvPr/>
          </p:nvSpPr>
          <p:spPr>
            <a:xfrm>
              <a:off x="0" y="4105097"/>
              <a:ext cx="1071297" cy="0"/>
            </a:xfrm>
            <a:prstGeom prst="line">
              <a:avLst/>
            </a:prstGeom>
            <a:ln w="63500" cap="rnd">
              <a:solidFill>
                <a:srgbClr val="08323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AutoShape 13"/>
            <p:cNvSpPr/>
            <p:nvPr/>
          </p:nvSpPr>
          <p:spPr>
            <a:xfrm rot="5400000">
              <a:off x="-503899" y="3601198"/>
              <a:ext cx="1071297" cy="0"/>
            </a:xfrm>
            <a:prstGeom prst="line">
              <a:avLst/>
            </a:prstGeom>
            <a:ln w="63500" cap="rnd">
              <a:solidFill>
                <a:srgbClr val="08323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AutoShape 14"/>
            <p:cNvSpPr/>
            <p:nvPr/>
          </p:nvSpPr>
          <p:spPr>
            <a:xfrm>
              <a:off x="535649" y="3321650"/>
              <a:ext cx="3708771" cy="3117835"/>
            </a:xfrm>
            <a:prstGeom prst="rect">
              <a:avLst/>
            </a:prstGeom>
            <a:solidFill>
              <a:srgbClr val="EF6E2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633279" y="3923146"/>
              <a:ext cx="3513512" cy="18767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20"/>
                </a:lnSpc>
              </a:pPr>
              <a:r>
                <a:rPr lang="en-US" sz="2000" spc="254">
                  <a:solidFill>
                    <a:srgbClr val="FFFFFF"/>
                  </a:solidFill>
                  <a:latin typeface="Montserrat"/>
                </a:rPr>
                <a:t>POTENTIAL FOR A 30% REDUCTION IN TURNOVER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889174" y="3314700"/>
            <a:ext cx="3183315" cy="4829614"/>
            <a:chOff x="0" y="0"/>
            <a:chExt cx="4244420" cy="6439485"/>
          </a:xfrm>
        </p:grpSpPr>
        <p:sp>
          <p:nvSpPr>
            <p:cNvPr id="17" name="AutoShape 17"/>
            <p:cNvSpPr/>
            <p:nvPr/>
          </p:nvSpPr>
          <p:spPr>
            <a:xfrm>
              <a:off x="0" y="0"/>
              <a:ext cx="3708771" cy="3117835"/>
            </a:xfrm>
            <a:prstGeom prst="rect">
              <a:avLst/>
            </a:prstGeom>
            <a:solidFill>
              <a:srgbClr val="08323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97630" y="840216"/>
              <a:ext cx="3513512" cy="13993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20"/>
                </a:lnSpc>
              </a:pPr>
              <a:r>
                <a:rPr lang="en-US" sz="2000" spc="254">
                  <a:solidFill>
                    <a:srgbClr val="FFFFFF"/>
                  </a:solidFill>
                  <a:latin typeface="Montserrat"/>
                </a:rPr>
                <a:t>AT WORK, MY OPINIONS SEEM TO COUNT.</a:t>
              </a:r>
            </a:p>
          </p:txBody>
        </p:sp>
        <p:sp>
          <p:nvSpPr>
            <p:cNvPr id="19" name="AutoShape 19"/>
            <p:cNvSpPr/>
            <p:nvPr/>
          </p:nvSpPr>
          <p:spPr>
            <a:xfrm>
              <a:off x="0" y="4105097"/>
              <a:ext cx="1071297" cy="0"/>
            </a:xfrm>
            <a:prstGeom prst="line">
              <a:avLst/>
            </a:prstGeom>
            <a:ln w="63500" cap="rnd">
              <a:solidFill>
                <a:srgbClr val="08323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AutoShape 20"/>
            <p:cNvSpPr/>
            <p:nvPr/>
          </p:nvSpPr>
          <p:spPr>
            <a:xfrm rot="5400000">
              <a:off x="-503899" y="3601198"/>
              <a:ext cx="1071297" cy="0"/>
            </a:xfrm>
            <a:prstGeom prst="line">
              <a:avLst/>
            </a:prstGeom>
            <a:ln w="63500" cap="rnd">
              <a:solidFill>
                <a:srgbClr val="08323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AutoShape 21"/>
            <p:cNvSpPr/>
            <p:nvPr/>
          </p:nvSpPr>
          <p:spPr>
            <a:xfrm>
              <a:off x="535649" y="3321650"/>
              <a:ext cx="3708771" cy="3117835"/>
            </a:xfrm>
            <a:prstGeom prst="rect">
              <a:avLst/>
            </a:prstGeom>
            <a:solidFill>
              <a:srgbClr val="EF6E2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633279" y="3923146"/>
              <a:ext cx="3513512" cy="18767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20"/>
                </a:lnSpc>
              </a:pPr>
              <a:r>
                <a:rPr lang="en-US" sz="2000" spc="254">
                  <a:solidFill>
                    <a:srgbClr val="FFFFFF"/>
                  </a:solidFill>
                  <a:latin typeface="Montserrat"/>
                </a:rPr>
                <a:t>POTENTIAL FOR A 21% REDUCTION IN TURNOVER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167924" y="3330102"/>
            <a:ext cx="3183315" cy="4814212"/>
            <a:chOff x="0" y="0"/>
            <a:chExt cx="4244420" cy="6418950"/>
          </a:xfrm>
        </p:grpSpPr>
        <p:sp>
          <p:nvSpPr>
            <p:cNvPr id="24" name="AutoShape 24"/>
            <p:cNvSpPr/>
            <p:nvPr/>
          </p:nvSpPr>
          <p:spPr>
            <a:xfrm>
              <a:off x="0" y="0"/>
              <a:ext cx="3708771" cy="3097300"/>
            </a:xfrm>
            <a:prstGeom prst="rect">
              <a:avLst/>
            </a:prstGeom>
            <a:solidFill>
              <a:srgbClr val="08323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97630" y="103520"/>
              <a:ext cx="3513512" cy="28316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20"/>
                </a:lnSpc>
              </a:pPr>
              <a:r>
                <a:rPr lang="en-US" sz="2000" spc="254">
                  <a:solidFill>
                    <a:srgbClr val="FFFFFF"/>
                  </a:solidFill>
                  <a:latin typeface="Montserrat"/>
                </a:rPr>
                <a:t>MY FELLOW EMPLOYEES ARE COMMITTED TO DOING QUALITY WORK.</a:t>
              </a:r>
            </a:p>
          </p:txBody>
        </p:sp>
        <p:sp>
          <p:nvSpPr>
            <p:cNvPr id="26" name="AutoShape 26"/>
            <p:cNvSpPr/>
            <p:nvPr/>
          </p:nvSpPr>
          <p:spPr>
            <a:xfrm>
              <a:off x="0" y="3942941"/>
              <a:ext cx="1071297" cy="0"/>
            </a:xfrm>
            <a:prstGeom prst="line">
              <a:avLst/>
            </a:prstGeom>
            <a:ln w="63500" cap="rnd">
              <a:solidFill>
                <a:srgbClr val="08323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AutoShape 27"/>
            <p:cNvSpPr/>
            <p:nvPr/>
          </p:nvSpPr>
          <p:spPr>
            <a:xfrm rot="5400000">
              <a:off x="-503899" y="3439043"/>
              <a:ext cx="1071297" cy="0"/>
            </a:xfrm>
            <a:prstGeom prst="line">
              <a:avLst/>
            </a:prstGeom>
            <a:ln w="63500" cap="rnd">
              <a:solidFill>
                <a:srgbClr val="08323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AutoShape 28"/>
            <p:cNvSpPr/>
            <p:nvPr/>
          </p:nvSpPr>
          <p:spPr>
            <a:xfrm>
              <a:off x="535649" y="3301115"/>
              <a:ext cx="3708771" cy="3117835"/>
            </a:xfrm>
            <a:prstGeom prst="rect">
              <a:avLst/>
            </a:prstGeom>
            <a:solidFill>
              <a:srgbClr val="EF6E2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633279" y="3902611"/>
              <a:ext cx="3513512" cy="18767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20"/>
                </a:lnSpc>
              </a:pPr>
              <a:r>
                <a:rPr lang="en-US" sz="2000" spc="254">
                  <a:solidFill>
                    <a:srgbClr val="FFFFFF"/>
                  </a:solidFill>
                  <a:latin typeface="Montserrat"/>
                </a:rPr>
                <a:t>POTENTIAL FOR A 31% REDUCTION IN TURNOVER</a:t>
              </a:r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1028700" y="1019175"/>
            <a:ext cx="15920802" cy="1144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7200" b="1" spc="160" dirty="0">
                <a:solidFill>
                  <a:srgbClr val="08323F"/>
                </a:solidFill>
                <a:latin typeface="Raleway" pitchFamily="2" charset="0"/>
              </a:rPr>
              <a:t>Key Retention Gauges: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591608" y="9867202"/>
            <a:ext cx="10365303" cy="284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35"/>
              </a:lnSpc>
            </a:pPr>
            <a:r>
              <a:rPr lang="en-US" sz="1557" spc="15">
                <a:solidFill>
                  <a:srgbClr val="08323F"/>
                </a:solidFill>
                <a:latin typeface="Montserrat"/>
              </a:rPr>
              <a:t>Source: Q12 Survey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038" r="27322"/>
          <a:stretch>
            <a:fillRect/>
          </a:stretch>
        </p:blipFill>
        <p:spPr>
          <a:xfrm>
            <a:off x="0" y="0"/>
            <a:ext cx="5653527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49364" y="2851188"/>
            <a:ext cx="5550571" cy="4584625"/>
            <a:chOff x="0" y="0"/>
            <a:chExt cx="7400761" cy="6112833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7400761" cy="6112833"/>
            </a:xfrm>
            <a:prstGeom prst="rect">
              <a:avLst/>
            </a:prstGeom>
            <a:solidFill>
              <a:srgbClr val="08323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18016"/>
              <a:ext cx="7400761" cy="4876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8000" spc="160">
                  <a:solidFill>
                    <a:srgbClr val="FFFFFF"/>
                  </a:solidFill>
                  <a:latin typeface="Montserrat Bold"/>
                </a:rPr>
                <a:t>RetentionMetrics to Track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608689" y="4695399"/>
            <a:ext cx="10209827" cy="896202"/>
            <a:chOff x="0" y="0"/>
            <a:chExt cx="13613103" cy="1194936"/>
          </a:xfrm>
        </p:grpSpPr>
        <p:sp>
          <p:nvSpPr>
            <p:cNvPr id="7" name="TextBox 7"/>
            <p:cNvSpPr txBox="1"/>
            <p:nvPr/>
          </p:nvSpPr>
          <p:spPr>
            <a:xfrm>
              <a:off x="0" y="-57150"/>
              <a:ext cx="13613103" cy="5649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24"/>
                </a:lnSpc>
              </a:pPr>
              <a:r>
                <a:rPr lang="en-US" sz="2499" spc="317">
                  <a:solidFill>
                    <a:srgbClr val="08323F"/>
                  </a:solidFill>
                  <a:latin typeface="Montserrat Classic"/>
                </a:rPr>
                <a:t>VOLUNTARY TURNOVER RATE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731386"/>
              <a:ext cx="13613103" cy="463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2000" spc="20">
                  <a:solidFill>
                    <a:srgbClr val="EF6E24"/>
                  </a:solidFill>
                  <a:latin typeface="Montserrat"/>
                </a:rPr>
                <a:t>The turnover rate for staff who </a:t>
              </a:r>
              <a:r>
                <a:rPr lang="en-US" sz="2000" spc="20">
                  <a:solidFill>
                    <a:srgbClr val="EF6E24"/>
                  </a:solidFill>
                  <a:latin typeface="Montserrat Italics"/>
                </a:rPr>
                <a:t>choose</a:t>
              </a:r>
              <a:r>
                <a:rPr lang="en-US" sz="2000" spc="20">
                  <a:solidFill>
                    <a:srgbClr val="EF6E24"/>
                  </a:solidFill>
                  <a:latin typeface="Montserrat"/>
                </a:rPr>
                <a:t> to leave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608689" y="1283150"/>
            <a:ext cx="10209827" cy="896202"/>
            <a:chOff x="0" y="0"/>
            <a:chExt cx="13613103" cy="1194936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57150"/>
              <a:ext cx="13613103" cy="5649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24"/>
                </a:lnSpc>
              </a:pPr>
              <a:r>
                <a:rPr lang="en-US" sz="2499" spc="317">
                  <a:solidFill>
                    <a:srgbClr val="08323F"/>
                  </a:solidFill>
                  <a:latin typeface="Montserrat Classic"/>
                </a:rPr>
                <a:t>EMPLOYEE RETENTION RATE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731386"/>
              <a:ext cx="13613103" cy="463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2000" spc="20">
                  <a:solidFill>
                    <a:srgbClr val="EF6E24"/>
                  </a:solidFill>
                  <a:latin typeface="Montserrat"/>
                </a:rPr>
                <a:t>The number of employees who have stayed within a given period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608689" y="2851188"/>
            <a:ext cx="10209827" cy="896202"/>
            <a:chOff x="0" y="0"/>
            <a:chExt cx="13613103" cy="1194936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57150"/>
              <a:ext cx="13613103" cy="5649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24"/>
                </a:lnSpc>
              </a:pPr>
              <a:r>
                <a:rPr lang="en-US" sz="2499" spc="317">
                  <a:solidFill>
                    <a:srgbClr val="08323F"/>
                  </a:solidFill>
                  <a:latin typeface="Montserrat Classic"/>
                </a:rPr>
                <a:t>EMPLOYEE TURNOVER RATE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731386"/>
              <a:ext cx="13613103" cy="463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2000" spc="20">
                  <a:solidFill>
                    <a:srgbClr val="EF6E24"/>
                  </a:solidFill>
                  <a:latin typeface="Montserrat"/>
                </a:rPr>
                <a:t>The number of workers that must be replaced within a given period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608689" y="6361223"/>
            <a:ext cx="10209827" cy="896202"/>
            <a:chOff x="0" y="0"/>
            <a:chExt cx="13613103" cy="1194936"/>
          </a:xfrm>
        </p:grpSpPr>
        <p:sp>
          <p:nvSpPr>
            <p:cNvPr id="17" name="TextBox 17"/>
            <p:cNvSpPr txBox="1"/>
            <p:nvPr/>
          </p:nvSpPr>
          <p:spPr>
            <a:xfrm>
              <a:off x="0" y="-57150"/>
              <a:ext cx="13613103" cy="5649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24"/>
                </a:lnSpc>
              </a:pPr>
              <a:r>
                <a:rPr lang="en-US" sz="2499" spc="317">
                  <a:solidFill>
                    <a:srgbClr val="08323F"/>
                  </a:solidFill>
                  <a:latin typeface="Montserrat Classic"/>
                </a:rPr>
                <a:t>EMPLOYEE TURNOVER COST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731386"/>
              <a:ext cx="13613103" cy="463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2000" spc="20">
                  <a:solidFill>
                    <a:srgbClr val="EF6E24"/>
                  </a:solidFill>
                  <a:latin typeface="Montserrat"/>
                </a:rPr>
                <a:t>The amount it takes to bring in a replacement employee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608689" y="8089473"/>
            <a:ext cx="10209827" cy="896202"/>
            <a:chOff x="0" y="0"/>
            <a:chExt cx="13613103" cy="1194936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57150"/>
              <a:ext cx="13613103" cy="5649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24"/>
                </a:lnSpc>
              </a:pPr>
              <a:r>
                <a:rPr lang="en-US" sz="2499" spc="317">
                  <a:solidFill>
                    <a:srgbClr val="08323F"/>
                  </a:solidFill>
                  <a:latin typeface="Montserrat Classic"/>
                </a:rPr>
                <a:t>EMPLOYEE TENURE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731386"/>
              <a:ext cx="13613103" cy="463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2000" spc="20">
                  <a:solidFill>
                    <a:srgbClr val="EF6E24"/>
                  </a:solidFill>
                  <a:latin typeface="Montserrat"/>
                </a:rPr>
                <a:t>The average amount of time employees stay at your company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AACC4230-E885-47F2-BE33-70A14DAC3857}"/>
              </a:ext>
            </a:extLst>
          </p:cNvPr>
          <p:cNvSpPr txBox="1">
            <a:spLocks/>
          </p:cNvSpPr>
          <p:nvPr/>
        </p:nvSpPr>
        <p:spPr>
          <a:xfrm>
            <a:off x="764084" y="323998"/>
            <a:ext cx="16759832" cy="1237032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8323F"/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7200"/>
              <a:t>National Labor Market Performance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29B56D-CD31-FFE1-30A8-192F06106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80" y="2019300"/>
            <a:ext cx="17117640" cy="68384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E26C02-0900-3192-87FD-C9E9E720FA6D}"/>
              </a:ext>
            </a:extLst>
          </p:cNvPr>
          <p:cNvSpPr txBox="1"/>
          <p:nvPr/>
        </p:nvSpPr>
        <p:spPr>
          <a:xfrm>
            <a:off x="2057400" y="2185722"/>
            <a:ext cx="4267200" cy="769441"/>
          </a:xfrm>
          <a:prstGeom prst="rect">
            <a:avLst/>
          </a:prstGeom>
          <a:solidFill>
            <a:srgbClr val="203968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January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B99782-6361-F1E0-7FA8-DD4A1A160F47}"/>
              </a:ext>
            </a:extLst>
          </p:cNvPr>
          <p:cNvSpPr txBox="1"/>
          <p:nvPr/>
        </p:nvSpPr>
        <p:spPr>
          <a:xfrm>
            <a:off x="6858000" y="5143500"/>
            <a:ext cx="4953000" cy="2477601"/>
          </a:xfrm>
          <a:prstGeom prst="rect">
            <a:avLst/>
          </a:prstGeom>
          <a:solidFill>
            <a:srgbClr val="20396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0" b="1" dirty="0">
                <a:solidFill>
                  <a:schemeClr val="bg1"/>
                </a:solidFill>
              </a:rPr>
              <a:t>4.0%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C8E11D-6C1C-033B-3C28-B190881B8B2D}"/>
              </a:ext>
            </a:extLst>
          </p:cNvPr>
          <p:cNvSpPr txBox="1"/>
          <p:nvPr/>
        </p:nvSpPr>
        <p:spPr>
          <a:xfrm>
            <a:off x="12589058" y="5122830"/>
            <a:ext cx="5113761" cy="2831544"/>
          </a:xfrm>
          <a:prstGeom prst="rect">
            <a:avLst/>
          </a:prstGeom>
          <a:solidFill>
            <a:srgbClr val="20396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0" b="1" dirty="0">
                <a:solidFill>
                  <a:schemeClr val="bg1"/>
                </a:solidFill>
              </a:rPr>
              <a:t>4.1%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Past 12 Months</a:t>
            </a:r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7B8AA6-B83D-1F96-0351-1428D02AD1CC}"/>
              </a:ext>
            </a:extLst>
          </p:cNvPr>
          <p:cNvSpPr txBox="1"/>
          <p:nvPr/>
        </p:nvSpPr>
        <p:spPr>
          <a:xfrm>
            <a:off x="585180" y="5166372"/>
            <a:ext cx="5739420" cy="2477601"/>
          </a:xfrm>
          <a:prstGeom prst="rect">
            <a:avLst/>
          </a:prstGeom>
          <a:solidFill>
            <a:srgbClr val="20396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0" b="1" dirty="0">
                <a:solidFill>
                  <a:schemeClr val="bg1"/>
                </a:solidFill>
              </a:rPr>
              <a:t>143K</a:t>
            </a:r>
            <a:endParaRPr lang="en-US" sz="15000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CFE837-763B-3712-4D2B-BA1F7CA1ED50}"/>
              </a:ext>
            </a:extLst>
          </p:cNvPr>
          <p:cNvSpPr/>
          <p:nvPr/>
        </p:nvSpPr>
        <p:spPr>
          <a:xfrm>
            <a:off x="609600" y="3390900"/>
            <a:ext cx="1396020" cy="1905000"/>
          </a:xfrm>
          <a:prstGeom prst="rect">
            <a:avLst/>
          </a:prstGeom>
          <a:solidFill>
            <a:srgbClr val="2039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732F8F-C391-40DA-EC17-8C50A2C8CD97}"/>
              </a:ext>
            </a:extLst>
          </p:cNvPr>
          <p:cNvSpPr txBox="1"/>
          <p:nvPr/>
        </p:nvSpPr>
        <p:spPr>
          <a:xfrm>
            <a:off x="-22458" y="9944100"/>
            <a:ext cx="5127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Source: </a:t>
            </a:r>
            <a:r>
              <a:rPr lang="en-US" sz="1600" kern="0" dirty="0">
                <a:latin typeface="Calibri"/>
              </a:rPr>
              <a:t>Bureau of Labor Statistics | Bundy Group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513593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1423" y="3351049"/>
            <a:ext cx="10858898" cy="3577757"/>
            <a:chOff x="0" y="-9525"/>
            <a:chExt cx="14478531" cy="4770343"/>
          </a:xfrm>
        </p:grpSpPr>
        <p:sp>
          <p:nvSpPr>
            <p:cNvPr id="3" name="TextBox 3"/>
            <p:cNvSpPr txBox="1"/>
            <p:nvPr/>
          </p:nvSpPr>
          <p:spPr>
            <a:xfrm>
              <a:off x="0" y="-9525"/>
              <a:ext cx="14478531" cy="15256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00"/>
                </a:lnSpc>
              </a:pPr>
              <a:r>
                <a:rPr lang="en-US" sz="7200" b="1" spc="160" dirty="0">
                  <a:solidFill>
                    <a:srgbClr val="08323F"/>
                  </a:solidFill>
                  <a:latin typeface="Raleway" pitchFamily="2" charset="0"/>
                </a:rPr>
                <a:t>Key Takeaways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448100"/>
              <a:ext cx="14478531" cy="2312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52"/>
                </a:lnSpc>
              </a:pPr>
              <a:r>
                <a:rPr lang="en-US" sz="3300" spc="419">
                  <a:solidFill>
                    <a:srgbClr val="EF6E24"/>
                  </a:solidFill>
                  <a:latin typeface="Montserrat"/>
                </a:rPr>
                <a:t>ACTIONABLE AND PRACTICAL ADVICE FOR CONTINUOUS TALENT STRATEGY IMPROVEMENT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1549" r="63232"/>
          <a:stretch>
            <a:fillRect/>
          </a:stretch>
        </p:blipFill>
        <p:spPr>
          <a:xfrm>
            <a:off x="12373188" y="0"/>
            <a:ext cx="5914812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32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478192" y="0"/>
            <a:ext cx="10809808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762481" y="898666"/>
            <a:ext cx="10241230" cy="8480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0796" lvl="1" indent="-350398">
              <a:lnSpc>
                <a:spcPts val="3895"/>
              </a:lnSpc>
              <a:buFont typeface="Arial"/>
              <a:buChar char="•"/>
            </a:pPr>
            <a:r>
              <a:rPr lang="en-US" sz="3245" spc="120" dirty="0">
                <a:solidFill>
                  <a:srgbClr val="08323F"/>
                </a:solidFill>
                <a:latin typeface="Montserrat"/>
              </a:rPr>
              <a:t>Allocate resources to developing and continuously improving a comprehensive talent strategy</a:t>
            </a:r>
          </a:p>
          <a:p>
            <a:pPr>
              <a:lnSpc>
                <a:spcPts val="3895"/>
              </a:lnSpc>
            </a:pPr>
            <a:endParaRPr lang="en-US" sz="3245" spc="120" dirty="0">
              <a:solidFill>
                <a:srgbClr val="08323F"/>
              </a:solidFill>
              <a:latin typeface="Montserrat"/>
            </a:endParaRPr>
          </a:p>
          <a:p>
            <a:pPr marL="700796" lvl="1" indent="-350398">
              <a:lnSpc>
                <a:spcPts val="3895"/>
              </a:lnSpc>
              <a:buFont typeface="Arial"/>
              <a:buChar char="•"/>
            </a:pPr>
            <a:r>
              <a:rPr lang="en-US" sz="3245" spc="120" dirty="0">
                <a:solidFill>
                  <a:srgbClr val="08323F"/>
                </a:solidFill>
                <a:latin typeface="Montserrat"/>
              </a:rPr>
              <a:t>Be a data-driven decision-maker</a:t>
            </a:r>
          </a:p>
          <a:p>
            <a:pPr>
              <a:lnSpc>
                <a:spcPts val="3895"/>
              </a:lnSpc>
            </a:pPr>
            <a:endParaRPr lang="en-US" sz="3245" spc="120" dirty="0">
              <a:solidFill>
                <a:srgbClr val="08323F"/>
              </a:solidFill>
              <a:latin typeface="Montserrat"/>
            </a:endParaRPr>
          </a:p>
          <a:p>
            <a:pPr marL="700796" lvl="1" indent="-350398">
              <a:lnSpc>
                <a:spcPts val="3895"/>
              </a:lnSpc>
              <a:buFont typeface="Arial"/>
              <a:buChar char="•"/>
            </a:pPr>
            <a:r>
              <a:rPr lang="en-US" sz="3245" spc="120" dirty="0">
                <a:solidFill>
                  <a:srgbClr val="08323F"/>
                </a:solidFill>
                <a:latin typeface="Montserrat"/>
              </a:rPr>
              <a:t>Find partners and allies</a:t>
            </a:r>
          </a:p>
          <a:p>
            <a:pPr>
              <a:lnSpc>
                <a:spcPts val="3895"/>
              </a:lnSpc>
            </a:pPr>
            <a:endParaRPr lang="en-US" sz="3245" spc="120" dirty="0">
              <a:solidFill>
                <a:srgbClr val="08323F"/>
              </a:solidFill>
              <a:latin typeface="Montserrat"/>
            </a:endParaRPr>
          </a:p>
          <a:p>
            <a:pPr marL="700796" lvl="1" indent="-350398">
              <a:lnSpc>
                <a:spcPts val="3895"/>
              </a:lnSpc>
              <a:buFont typeface="Arial"/>
              <a:buChar char="•"/>
            </a:pPr>
            <a:r>
              <a:rPr lang="en-US" sz="3245" spc="120" dirty="0">
                <a:solidFill>
                  <a:srgbClr val="08323F"/>
                </a:solidFill>
                <a:latin typeface="Montserrat"/>
              </a:rPr>
              <a:t>Communicate why your company is attractive and understand candidate priorities</a:t>
            </a:r>
          </a:p>
          <a:p>
            <a:pPr>
              <a:lnSpc>
                <a:spcPts val="3895"/>
              </a:lnSpc>
            </a:pPr>
            <a:endParaRPr lang="en-US" sz="3245" spc="120" dirty="0">
              <a:solidFill>
                <a:srgbClr val="08323F"/>
              </a:solidFill>
              <a:latin typeface="Montserrat"/>
            </a:endParaRPr>
          </a:p>
          <a:p>
            <a:pPr marL="700796" lvl="1" indent="-350398">
              <a:lnSpc>
                <a:spcPts val="3895"/>
              </a:lnSpc>
              <a:buFont typeface="Arial"/>
              <a:buChar char="•"/>
            </a:pPr>
            <a:r>
              <a:rPr lang="en-US" sz="3245" spc="120" dirty="0">
                <a:solidFill>
                  <a:srgbClr val="08323F"/>
                </a:solidFill>
                <a:latin typeface="Montserrat"/>
              </a:rPr>
              <a:t>Strive for efficiency and top-notch communication in the hiring process</a:t>
            </a:r>
          </a:p>
          <a:p>
            <a:pPr>
              <a:lnSpc>
                <a:spcPts val="3895"/>
              </a:lnSpc>
            </a:pPr>
            <a:endParaRPr lang="en-US" sz="3245" spc="120" dirty="0">
              <a:solidFill>
                <a:srgbClr val="08323F"/>
              </a:solidFill>
              <a:latin typeface="Montserrat"/>
            </a:endParaRPr>
          </a:p>
          <a:p>
            <a:pPr marL="700796" lvl="1" indent="-350398">
              <a:lnSpc>
                <a:spcPts val="3895"/>
              </a:lnSpc>
              <a:buFont typeface="Arial"/>
              <a:buChar char="•"/>
            </a:pPr>
            <a:r>
              <a:rPr lang="en-US" sz="3245" spc="120" dirty="0">
                <a:solidFill>
                  <a:srgbClr val="08323F"/>
                </a:solidFill>
                <a:latin typeface="Montserrat"/>
              </a:rPr>
              <a:t>Competitive pay is key; also, ask for input, listen, and respond to keep your people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56151" y="2847975"/>
            <a:ext cx="6210470" cy="458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spc="120" dirty="0">
                <a:solidFill>
                  <a:srgbClr val="FFFFFF"/>
                </a:solidFill>
                <a:latin typeface="Montserrat Classic Bold"/>
              </a:rPr>
              <a:t>Developing an Effective Talent Strategy Requires Commitment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6968D-9E34-141E-AAF1-03AC15C49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001CCE-A9E3-5E8E-23EE-0655D4D0EC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296"/>
          <a:stretch/>
        </p:blipFill>
        <p:spPr>
          <a:xfrm>
            <a:off x="1" y="1"/>
            <a:ext cx="18287999" cy="78615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42C9579-EC4B-7B0A-5D7B-DB0C022DE876}"/>
              </a:ext>
            </a:extLst>
          </p:cNvPr>
          <p:cNvSpPr/>
          <p:nvPr/>
        </p:nvSpPr>
        <p:spPr>
          <a:xfrm>
            <a:off x="1" y="0"/>
            <a:ext cx="18287999" cy="7861590"/>
          </a:xfrm>
          <a:prstGeom prst="rect">
            <a:avLst/>
          </a:prstGeom>
          <a:solidFill>
            <a:srgbClr val="124182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F2CB9A-7300-4228-B9C5-FC0D26F1147F}"/>
              </a:ext>
            </a:extLst>
          </p:cNvPr>
          <p:cNvSpPr/>
          <p:nvPr/>
        </p:nvSpPr>
        <p:spPr>
          <a:xfrm>
            <a:off x="803672" y="700737"/>
            <a:ext cx="12166092" cy="8745435"/>
          </a:xfrm>
          <a:prstGeom prst="rect">
            <a:avLst/>
          </a:prstGeom>
          <a:solidFill>
            <a:srgbClr val="4D7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srgbClr val="003C71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4CCAC7-C8E5-AF4B-342B-D47C7492D6FB}"/>
              </a:ext>
            </a:extLst>
          </p:cNvPr>
          <p:cNvSpPr/>
          <p:nvPr/>
        </p:nvSpPr>
        <p:spPr>
          <a:xfrm>
            <a:off x="1" y="7861590"/>
            <a:ext cx="18287999" cy="2425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B9B7BD-3B0C-E9A3-A6CF-7F9531AA0D14}"/>
              </a:ext>
            </a:extLst>
          </p:cNvPr>
          <p:cNvSpPr txBox="1"/>
          <p:nvPr/>
        </p:nvSpPr>
        <p:spPr>
          <a:xfrm>
            <a:off x="1371600" y="8284549"/>
            <a:ext cx="9726150" cy="687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3870" dirty="0">
                <a:solidFill>
                  <a:srgbClr val="FFFFFF"/>
                </a:solidFill>
                <a:latin typeface="Playfair Display" panose="00000500000000000000" pitchFamily="2" charset="0"/>
              </a:rPr>
              <a:t>February 2025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B35BF7A-788D-D6E5-03A1-D14BE004B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695" y="969522"/>
            <a:ext cx="5406219" cy="9825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6740EC-9655-FE17-804A-8C37DCEA4FC2}"/>
              </a:ext>
            </a:extLst>
          </p:cNvPr>
          <p:cNvSpPr txBox="1"/>
          <p:nvPr/>
        </p:nvSpPr>
        <p:spPr>
          <a:xfrm>
            <a:off x="13773435" y="8425356"/>
            <a:ext cx="4066728" cy="1057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2400" b="1" dirty="0">
                <a:latin typeface="Playfair Display" panose="00000500000000000000" pitchFamily="2" charset="0"/>
              </a:rPr>
              <a:t>Presented by</a:t>
            </a:r>
          </a:p>
          <a:p>
            <a:pPr defTabSz="1371600">
              <a:defRPr/>
            </a:pPr>
            <a:r>
              <a:rPr lang="en-US" sz="3870" dirty="0">
                <a:solidFill>
                  <a:srgbClr val="0C82F0"/>
                </a:solidFill>
                <a:latin typeface="Playfair Display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Alex Chausovsky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A41CD9E0-C19A-09EE-D1E1-888A56EB1B95}"/>
              </a:ext>
            </a:extLst>
          </p:cNvPr>
          <p:cNvSpPr txBox="1"/>
          <p:nvPr/>
        </p:nvSpPr>
        <p:spPr>
          <a:xfrm>
            <a:off x="-839279" y="4615465"/>
            <a:ext cx="9282166" cy="1671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00"/>
              </a:lnSpc>
            </a:pPr>
            <a:r>
              <a:rPr lang="en-US" sz="15400" dirty="0">
                <a:solidFill>
                  <a:srgbClr val="FFFFFF"/>
                </a:solidFill>
                <a:latin typeface="Montserrat Semi-Bold Bold"/>
              </a:rPr>
              <a:t>Q&amp;A</a:t>
            </a:r>
          </a:p>
        </p:txBody>
      </p:sp>
      <p:pic>
        <p:nvPicPr>
          <p:cNvPr id="9" name="Picture 8" descr="Qr code&#10;&#10;Description automatically generated">
            <a:extLst>
              <a:ext uri="{FF2B5EF4-FFF2-40B4-BE49-F238E27FC236}">
                <a16:creationId xmlns:a16="http://schemas.microsoft.com/office/drawing/2014/main" id="{5FBC91C7-8D81-7238-E598-91F6125423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629" y="3595376"/>
            <a:ext cx="3096247" cy="3096247"/>
          </a:xfrm>
          <a:prstGeom prst="rect">
            <a:avLst/>
          </a:prstGeom>
        </p:spPr>
      </p:pic>
      <p:sp>
        <p:nvSpPr>
          <p:cNvPr id="12" name="TextBox 10">
            <a:extLst>
              <a:ext uri="{FF2B5EF4-FFF2-40B4-BE49-F238E27FC236}">
                <a16:creationId xmlns:a16="http://schemas.microsoft.com/office/drawing/2014/main" id="{2CEE26E9-EB03-F50F-596B-CD670C71E8C6}"/>
              </a:ext>
            </a:extLst>
          </p:cNvPr>
          <p:cNvSpPr txBox="1"/>
          <p:nvPr/>
        </p:nvSpPr>
        <p:spPr>
          <a:xfrm>
            <a:off x="6232498" y="2777621"/>
            <a:ext cx="6629400" cy="392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40"/>
              </a:lnSpc>
            </a:pPr>
            <a:r>
              <a:rPr lang="en-US" sz="2385" b="1" spc="143" dirty="0">
                <a:solidFill>
                  <a:srgbClr val="FFFFFF"/>
                </a:solidFill>
                <a:latin typeface="Montserrat"/>
              </a:rPr>
              <a:t>CONNECT WITH ALEX ON LINKEDIN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A3D11A11-9853-CD2B-C798-607647D330F5}"/>
              </a:ext>
            </a:extLst>
          </p:cNvPr>
          <p:cNvSpPr txBox="1"/>
          <p:nvPr/>
        </p:nvSpPr>
        <p:spPr>
          <a:xfrm>
            <a:off x="4906115" y="7166767"/>
            <a:ext cx="9282166" cy="1288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0"/>
              </a:lnSpc>
            </a:pPr>
            <a:r>
              <a:rPr lang="en-US" sz="2385" spc="143" dirty="0">
                <a:solidFill>
                  <a:srgbClr val="FFFFFF"/>
                </a:solidFill>
                <a:latin typeface="Montserrat"/>
              </a:rPr>
              <a:t>ALEX@BUNDYGROUP.COM</a:t>
            </a:r>
          </a:p>
          <a:p>
            <a:pPr algn="ctr">
              <a:lnSpc>
                <a:spcPts val="3340"/>
              </a:lnSpc>
            </a:pPr>
            <a:r>
              <a:rPr lang="en-US" sz="2385" spc="143" dirty="0">
                <a:solidFill>
                  <a:srgbClr val="FFFFFF"/>
                </a:solidFill>
                <a:latin typeface="Montserrat"/>
              </a:rPr>
              <a:t>512-743-9017</a:t>
            </a:r>
          </a:p>
          <a:p>
            <a:pPr algn="ctr">
              <a:lnSpc>
                <a:spcPts val="3340"/>
              </a:lnSpc>
            </a:pPr>
            <a:r>
              <a:rPr lang="en-US" sz="2385" spc="143" dirty="0">
                <a:solidFill>
                  <a:srgbClr val="FFFFFF"/>
                </a:solidFill>
                <a:latin typeface="Montserrat"/>
              </a:rPr>
              <a:t>BUNDYGROUP.COM</a:t>
            </a:r>
          </a:p>
        </p:txBody>
      </p:sp>
    </p:spTree>
    <p:extLst>
      <p:ext uri="{BB962C8B-B14F-4D97-AF65-F5344CB8AC3E}">
        <p14:creationId xmlns:p14="http://schemas.microsoft.com/office/powerpoint/2010/main" val="804527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FA48A-4A42-9F3D-EEFD-F42F255E9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F5B27B6D-3FE4-E1CC-CAA9-229155758D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994004"/>
              </p:ext>
            </p:extLst>
          </p:nvPr>
        </p:nvGraphicFramePr>
        <p:xfrm>
          <a:off x="1391788" y="1688130"/>
          <a:ext cx="15504424" cy="7874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52212">
                  <a:extLst>
                    <a:ext uri="{9D8B030D-6E8A-4147-A177-3AD203B41FA5}">
                      <a16:colId xmlns:a16="http://schemas.microsoft.com/office/drawing/2014/main" val="3921545188"/>
                    </a:ext>
                  </a:extLst>
                </a:gridCol>
                <a:gridCol w="7752212">
                  <a:extLst>
                    <a:ext uri="{9D8B030D-6E8A-4147-A177-3AD203B41FA5}">
                      <a16:colId xmlns:a16="http://schemas.microsoft.com/office/drawing/2014/main" val="2145912530"/>
                    </a:ext>
                  </a:extLst>
                </a:gridCol>
              </a:tblGrid>
              <a:tr h="748785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>
                    <a:solidFill>
                      <a:srgbClr val="08323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>
                    <a:solidFill>
                      <a:srgbClr val="0832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5736325"/>
                  </a:ext>
                </a:extLst>
              </a:tr>
              <a:tr h="7487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Education and health services</a:t>
                      </a:r>
                      <a:endParaRPr lang="en-US" sz="3200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rgbClr val="00B050"/>
                          </a:solidFill>
                        </a:rPr>
                        <a:t>61K</a:t>
                      </a:r>
                    </a:p>
                  </a:txBody>
                  <a:tcP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8326073"/>
                  </a:ext>
                </a:extLst>
              </a:tr>
              <a:tr h="7487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/>
                        <a:t>Retail trade</a:t>
                      </a:r>
                      <a:endParaRPr lang="en-US" sz="3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rgbClr val="00B050"/>
                          </a:solidFill>
                        </a:rPr>
                        <a:t>34K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129449"/>
                  </a:ext>
                </a:extLst>
              </a:tr>
              <a:tr h="7487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Government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rgbClr val="00B050"/>
                          </a:solidFill>
                        </a:rPr>
                        <a:t>32K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102765"/>
                  </a:ext>
                </a:extLst>
              </a:tr>
              <a:tr h="8133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Construction</a:t>
                      </a:r>
                      <a:endParaRPr lang="en-US" sz="32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4K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0981430"/>
                  </a:ext>
                </a:extLst>
              </a:tr>
              <a:tr h="8133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/>
                        <a:t>Manufacturing</a:t>
                      </a:r>
                      <a:endParaRPr lang="en-US" sz="3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3K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099570"/>
                  </a:ext>
                </a:extLst>
              </a:tr>
              <a:tr h="8133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Distribution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2K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869225"/>
                  </a:ext>
                </a:extLst>
              </a:tr>
              <a:tr h="8133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/>
                        <a:t>Transportation &amp; Warehousing</a:t>
                      </a:r>
                      <a:endParaRPr lang="en-US" sz="3200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1K</a:t>
                      </a:r>
                    </a:p>
                  </a:txBody>
                  <a:tcP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2954009"/>
                  </a:ext>
                </a:extLst>
              </a:tr>
              <a:tr h="8133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/>
                        <a:t>Leisure &amp; Hospitality</a:t>
                      </a:r>
                      <a:endParaRPr lang="en-US" sz="32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-3K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742074"/>
                  </a:ext>
                </a:extLst>
              </a:tr>
              <a:tr h="8133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Professional &amp; Business Services</a:t>
                      </a:r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-11K</a:t>
                      </a:r>
                    </a:p>
                  </a:txBody>
                  <a:tcP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704680"/>
                  </a:ext>
                </a:extLst>
              </a:tr>
            </a:tbl>
          </a:graphicData>
        </a:graphic>
      </p:graphicFrame>
      <p:sp>
        <p:nvSpPr>
          <p:cNvPr id="20" name="Title 1">
            <a:extLst>
              <a:ext uri="{FF2B5EF4-FFF2-40B4-BE49-F238E27FC236}">
                <a16:creationId xmlns:a16="http://schemas.microsoft.com/office/drawing/2014/main" id="{178728FC-B544-73FF-A893-72D6479AB23D}"/>
              </a:ext>
            </a:extLst>
          </p:cNvPr>
          <p:cNvSpPr txBox="1">
            <a:spLocks/>
          </p:cNvSpPr>
          <p:nvPr/>
        </p:nvSpPr>
        <p:spPr>
          <a:xfrm>
            <a:off x="0" y="298858"/>
            <a:ext cx="18288000" cy="1237032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7200" b="1">
                <a:solidFill>
                  <a:srgbClr val="08323F"/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Jobs Added by Sector – January 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0599DE-DCB4-8A74-5BC7-79FAEE4615EA}"/>
              </a:ext>
            </a:extLst>
          </p:cNvPr>
          <p:cNvSpPr txBox="1"/>
          <p:nvPr/>
        </p:nvSpPr>
        <p:spPr>
          <a:xfrm>
            <a:off x="-22458" y="9944100"/>
            <a:ext cx="5127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Source: </a:t>
            </a:r>
            <a:r>
              <a:rPr lang="en-US" sz="1600" kern="0">
                <a:latin typeface="Calibri"/>
              </a:rPr>
              <a:t>Bureau of Labor Statistics | Bundy Group</a:t>
            </a:r>
            <a:endParaRPr lang="en-US" sz="16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594B5B-83E2-6053-D8DA-670F4B61B000}"/>
              </a:ext>
            </a:extLst>
          </p:cNvPr>
          <p:cNvSpPr txBox="1"/>
          <p:nvPr/>
        </p:nvSpPr>
        <p:spPr>
          <a:xfrm>
            <a:off x="2377115" y="2643132"/>
            <a:ext cx="13533770" cy="550920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400" b="0" i="0" dirty="0">
                <a:solidFill>
                  <a:schemeClr val="bg1"/>
                </a:solidFill>
                <a:effectLst/>
                <a:latin typeface="-apple-system"/>
              </a:rPr>
              <a:t>1.75M (80%) of the 2.2M jobs added in 2024 were in the </a:t>
            </a:r>
          </a:p>
          <a:p>
            <a:pPr algn="ctr"/>
            <a:r>
              <a:rPr lang="en-US" sz="4400" b="0" i="0" dirty="0">
                <a:solidFill>
                  <a:schemeClr val="bg1"/>
                </a:solidFill>
                <a:effectLst/>
                <a:latin typeface="-apple-system"/>
              </a:rPr>
              <a:t>healthcare, government, and leisure &amp; hospitality sectors</a:t>
            </a:r>
          </a:p>
          <a:p>
            <a:pPr algn="ctr"/>
            <a:endParaRPr lang="en-US" sz="4400" dirty="0">
              <a:solidFill>
                <a:schemeClr val="bg1"/>
              </a:solidFill>
              <a:latin typeface="-apple-system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-apple-system"/>
              </a:rPr>
              <a:t>Putting it in context….</a:t>
            </a:r>
          </a:p>
          <a:p>
            <a:pPr algn="ctr"/>
            <a:endParaRPr lang="en-US" sz="4400" dirty="0">
              <a:solidFill>
                <a:schemeClr val="bg1"/>
              </a:solidFill>
              <a:latin typeface="-apple-system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</a:rPr>
              <a:t>Construction added &lt;200K jobs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</a:rPr>
              <a:t>Professional and business services lost 60K jobs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</a:rPr>
              <a:t>while Manufacturing lost 100K jobs in 2024</a:t>
            </a:r>
          </a:p>
        </p:txBody>
      </p:sp>
    </p:spTree>
    <p:extLst>
      <p:ext uri="{BB962C8B-B14F-4D97-AF65-F5344CB8AC3E}">
        <p14:creationId xmlns:p14="http://schemas.microsoft.com/office/powerpoint/2010/main" val="270655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AACC4230-E885-47F2-BE33-70A14DAC3857}"/>
              </a:ext>
            </a:extLst>
          </p:cNvPr>
          <p:cNvSpPr txBox="1">
            <a:spLocks/>
          </p:cNvSpPr>
          <p:nvPr/>
        </p:nvSpPr>
        <p:spPr>
          <a:xfrm>
            <a:off x="766168" y="248868"/>
            <a:ext cx="16759832" cy="1237032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7200" b="1">
                <a:solidFill>
                  <a:srgbClr val="08323F"/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Talent Availability - Details Matter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CEE255-E4FF-678B-1E58-C30A49762F02}"/>
              </a:ext>
            </a:extLst>
          </p:cNvPr>
          <p:cNvSpPr txBox="1"/>
          <p:nvPr/>
        </p:nvSpPr>
        <p:spPr>
          <a:xfrm>
            <a:off x="2890404" y="1295043"/>
            <a:ext cx="5181600" cy="24006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0" b="1" dirty="0">
                <a:solidFill>
                  <a:srgbClr val="6983B2"/>
                </a:solidFill>
                <a:latin typeface="Raleway Black" pitchFamily="2" charset="0"/>
              </a:rPr>
              <a:t>4.0%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8186B2-D1BE-8D85-9161-614CF6662D20}"/>
              </a:ext>
            </a:extLst>
          </p:cNvPr>
          <p:cNvSpPr txBox="1"/>
          <p:nvPr/>
        </p:nvSpPr>
        <p:spPr>
          <a:xfrm>
            <a:off x="2585604" y="3695700"/>
            <a:ext cx="5260223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National Unemployment Rate</a:t>
            </a:r>
          </a:p>
          <a:p>
            <a:pPr algn="ctr"/>
            <a:r>
              <a:rPr lang="en-US" sz="3200" b="1" dirty="0"/>
              <a:t>January 2025</a:t>
            </a:r>
          </a:p>
        </p:txBody>
      </p:sp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id="{1A8856EC-44C7-D471-9863-70C9723745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3058376"/>
              </p:ext>
            </p:extLst>
          </p:nvPr>
        </p:nvGraphicFramePr>
        <p:xfrm>
          <a:off x="11355049" y="1566549"/>
          <a:ext cx="5408951" cy="77567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28555">
                  <a:extLst>
                    <a:ext uri="{9D8B030D-6E8A-4147-A177-3AD203B41FA5}">
                      <a16:colId xmlns:a16="http://schemas.microsoft.com/office/drawing/2014/main" val="2554975140"/>
                    </a:ext>
                  </a:extLst>
                </a:gridCol>
                <a:gridCol w="2180396">
                  <a:extLst>
                    <a:ext uri="{9D8B030D-6E8A-4147-A177-3AD203B41FA5}">
                      <a16:colId xmlns:a16="http://schemas.microsoft.com/office/drawing/2014/main" val="3138835098"/>
                    </a:ext>
                  </a:extLst>
                </a:gridCol>
              </a:tblGrid>
              <a:tr h="1292793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Legal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1.2%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4159355"/>
                  </a:ext>
                </a:extLst>
              </a:tr>
              <a:tr h="1292793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Healthcare Practitioners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1.4%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4208328"/>
                  </a:ext>
                </a:extLst>
              </a:tr>
              <a:tr h="1292793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Management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1.9%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22344826"/>
                  </a:ext>
                </a:extLst>
              </a:tr>
              <a:tr h="1292793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Architecture </a:t>
                      </a:r>
                      <a:b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&amp; Engineering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1.2%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77252199"/>
                  </a:ext>
                </a:extLst>
              </a:tr>
              <a:tr h="1292793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Financial Operations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2.6%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96634082"/>
                  </a:ext>
                </a:extLst>
              </a:tr>
              <a:tr h="1292793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Sales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4.9%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4988972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F2E8E2A6-098E-0970-3826-0CE160F2A59A}"/>
              </a:ext>
            </a:extLst>
          </p:cNvPr>
          <p:cNvGrpSpPr>
            <a:grpSpLocks noChangeAspect="1"/>
          </p:cNvGrpSpPr>
          <p:nvPr/>
        </p:nvGrpSpPr>
        <p:grpSpPr>
          <a:xfrm>
            <a:off x="10062355" y="1788026"/>
            <a:ext cx="1028841" cy="7363509"/>
            <a:chOff x="6517346" y="-177624"/>
            <a:chExt cx="767958" cy="549633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332FB9E-2DC1-C692-15FD-164FB6600F7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542078" y="-177624"/>
              <a:ext cx="720078" cy="5496335"/>
              <a:chOff x="5836489" y="-190932"/>
              <a:chExt cx="850140" cy="6489091"/>
            </a:xfrm>
          </p:grpSpPr>
          <p:pic>
            <p:nvPicPr>
              <p:cNvPr id="12" name="Graphic 11" descr="Scales of justice outline">
                <a:extLst>
                  <a:ext uri="{FF2B5EF4-FFF2-40B4-BE49-F238E27FC236}">
                    <a16:creationId xmlns:a16="http://schemas.microsoft.com/office/drawing/2014/main" id="{6B81545D-8EEC-1A43-4173-14D8CFBB36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5851691" y="-190932"/>
                <a:ext cx="760334" cy="760332"/>
              </a:xfrm>
              <a:prstGeom prst="rect">
                <a:avLst/>
              </a:prstGeom>
            </p:spPr>
          </p:pic>
          <p:pic>
            <p:nvPicPr>
              <p:cNvPr id="13" name="Graphic 12" descr="Stethoscope outline">
                <a:extLst>
                  <a:ext uri="{FF2B5EF4-FFF2-40B4-BE49-F238E27FC236}">
                    <a16:creationId xmlns:a16="http://schemas.microsoft.com/office/drawing/2014/main" id="{653D2F5D-4CB1-9C51-D739-CB30592524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5851696" y="954895"/>
                <a:ext cx="760330" cy="760332"/>
              </a:xfrm>
              <a:prstGeom prst="rect">
                <a:avLst/>
              </a:prstGeom>
            </p:spPr>
          </p:pic>
          <p:pic>
            <p:nvPicPr>
              <p:cNvPr id="14" name="Graphic 13" descr="Business Growth outline">
                <a:extLst>
                  <a:ext uri="{FF2B5EF4-FFF2-40B4-BE49-F238E27FC236}">
                    <a16:creationId xmlns:a16="http://schemas.microsoft.com/office/drawing/2014/main" id="{E4490659-24C4-4338-0BD1-D317724A19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5905988" y="5555307"/>
                <a:ext cx="742852" cy="742852"/>
              </a:xfrm>
              <a:prstGeom prst="rect">
                <a:avLst/>
              </a:prstGeom>
            </p:spPr>
          </p:pic>
          <p:pic>
            <p:nvPicPr>
              <p:cNvPr id="15" name="Graphic 14" descr="Blueprint outline">
                <a:extLst>
                  <a:ext uri="{FF2B5EF4-FFF2-40B4-BE49-F238E27FC236}">
                    <a16:creationId xmlns:a16="http://schemas.microsoft.com/office/drawing/2014/main" id="{38F94863-A264-3FA3-C730-4AF4B807D6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/>
            </p:blipFill>
            <p:spPr>
              <a:xfrm>
                <a:off x="5851691" y="4343126"/>
                <a:ext cx="803229" cy="803229"/>
              </a:xfrm>
              <a:prstGeom prst="rect">
                <a:avLst/>
              </a:prstGeom>
            </p:spPr>
          </p:pic>
          <p:pic>
            <p:nvPicPr>
              <p:cNvPr id="16" name="Graphic 15" descr="Hierarchy outline">
                <a:extLst>
                  <a:ext uri="{FF2B5EF4-FFF2-40B4-BE49-F238E27FC236}">
                    <a16:creationId xmlns:a16="http://schemas.microsoft.com/office/drawing/2014/main" id="{7FA6A656-FBBB-5C79-8299-A8F09896BB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/>
            </p:blipFill>
            <p:spPr>
              <a:xfrm>
                <a:off x="5836489" y="1932608"/>
                <a:ext cx="850140" cy="850143"/>
              </a:xfrm>
              <a:prstGeom prst="rect">
                <a:avLst/>
              </a:prstGeom>
            </p:spPr>
          </p:pic>
        </p:grpSp>
        <p:pic>
          <p:nvPicPr>
            <p:cNvPr id="11" name="Graphic 10" descr="Internet outline">
              <a:extLst>
                <a:ext uri="{FF2B5EF4-FFF2-40B4-BE49-F238E27FC236}">
                  <a16:creationId xmlns:a16="http://schemas.microsoft.com/office/drawing/2014/main" id="{DD2489FB-B3E9-8D37-510A-F1B4291A8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517346" y="2563513"/>
              <a:ext cx="767958" cy="76796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31DC0A8-69FD-FB19-D4DA-4F5F9BA5659B}"/>
              </a:ext>
            </a:extLst>
          </p:cNvPr>
          <p:cNvGrpSpPr/>
          <p:nvPr/>
        </p:nvGrpSpPr>
        <p:grpSpPr>
          <a:xfrm>
            <a:off x="1835090" y="5717217"/>
            <a:ext cx="7276253" cy="5028816"/>
            <a:chOff x="8033127" y="7847015"/>
            <a:chExt cx="2918069" cy="209767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EC604C0-5485-02CF-0945-43E2A87F07C3}"/>
                </a:ext>
              </a:extLst>
            </p:cNvPr>
            <p:cNvSpPr txBox="1"/>
            <p:nvPr/>
          </p:nvSpPr>
          <p:spPr>
            <a:xfrm>
              <a:off x="8033127" y="7847015"/>
              <a:ext cx="2918069" cy="2696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latin typeface="Merriweather" panose="00000500000000000000" pitchFamily="2" charset="0"/>
                </a:rPr>
                <a:t>Market Supply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135AF98-F8FF-5EBD-A2F1-799E9AC50888}"/>
                </a:ext>
              </a:extLst>
            </p:cNvPr>
            <p:cNvGrpSpPr/>
            <p:nvPr/>
          </p:nvGrpSpPr>
          <p:grpSpPr>
            <a:xfrm>
              <a:off x="8049835" y="8173713"/>
              <a:ext cx="2797907" cy="1770975"/>
              <a:chOff x="5982475" y="1984946"/>
              <a:chExt cx="2797907" cy="1770975"/>
            </a:xfrm>
          </p:grpSpPr>
          <p:sp>
            <p:nvSpPr>
              <p:cNvPr id="21" name="Block Arc 20">
                <a:extLst>
                  <a:ext uri="{FF2B5EF4-FFF2-40B4-BE49-F238E27FC236}">
                    <a16:creationId xmlns:a16="http://schemas.microsoft.com/office/drawing/2014/main" id="{28888C7F-F3F5-A688-CC1C-84B5E4825383}"/>
                  </a:ext>
                </a:extLst>
              </p:cNvPr>
              <p:cNvSpPr/>
              <p:nvPr/>
            </p:nvSpPr>
            <p:spPr>
              <a:xfrm>
                <a:off x="6447526" y="1984946"/>
                <a:ext cx="1957278" cy="1770975"/>
              </a:xfrm>
              <a:prstGeom prst="blockArc">
                <a:avLst>
                  <a:gd name="adj1" fmla="val 10868399"/>
                  <a:gd name="adj2" fmla="val 21531546"/>
                  <a:gd name="adj3" fmla="val 19254"/>
                </a:avLst>
              </a:prstGeom>
              <a:gradFill flip="none" rotWithShape="1">
                <a:gsLst>
                  <a:gs pos="0">
                    <a:schemeClr val="accent6"/>
                  </a:gs>
                  <a:gs pos="15036">
                    <a:schemeClr val="accent6"/>
                  </a:gs>
                  <a:gs pos="84978">
                    <a:schemeClr val="accent4"/>
                  </a:gs>
                  <a:gs pos="57000">
                    <a:schemeClr val="accent5"/>
                  </a:gs>
                  <a:gs pos="43000">
                    <a:schemeClr val="accent5"/>
                  </a:gs>
                  <a:gs pos="100000">
                    <a:schemeClr val="accent4"/>
                  </a:gs>
                </a:gsLst>
                <a:lin ang="10800000" scaled="1"/>
                <a:tileRect/>
              </a:gradFill>
              <a:ln w="28575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3A9DBAB-88A8-AE14-43C7-98944228C7DF}"/>
                  </a:ext>
                </a:extLst>
              </p:cNvPr>
              <p:cNvSpPr txBox="1"/>
              <p:nvPr/>
            </p:nvSpPr>
            <p:spPr>
              <a:xfrm>
                <a:off x="5982475" y="2903004"/>
                <a:ext cx="1215550" cy="1925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>
                    <a:latin typeface="Raleway Light" panose="020B0403030101060003" pitchFamily="34" charset="0"/>
                  </a:rPr>
                  <a:t>Significant Shortage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225D4F3-E2BB-7851-F632-1586FE42CBBC}"/>
                  </a:ext>
                </a:extLst>
              </p:cNvPr>
              <p:cNvSpPr txBox="1"/>
              <p:nvPr/>
            </p:nvSpPr>
            <p:spPr>
              <a:xfrm>
                <a:off x="7733709" y="2902054"/>
                <a:ext cx="1046673" cy="3466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>
                    <a:latin typeface="Raleway Light" panose="020B0403030101060003" pitchFamily="34" charset="0"/>
                  </a:rPr>
                  <a:t>Significant Surplus</a:t>
                </a: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52A4CDD-0E12-581A-3603-6C008761A1C4}"/>
              </a:ext>
            </a:extLst>
          </p:cNvPr>
          <p:cNvSpPr txBox="1"/>
          <p:nvPr/>
        </p:nvSpPr>
        <p:spPr>
          <a:xfrm>
            <a:off x="-22458" y="9944100"/>
            <a:ext cx="5127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Source: </a:t>
            </a:r>
            <a:r>
              <a:rPr lang="en-US" sz="1600" kern="0">
                <a:latin typeface="Calibri"/>
              </a:rPr>
              <a:t>Bureau of Labor Statistics | LaborIQ | Bundy Group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521402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6EACF0A-A0AE-3370-A53C-D3F4355C5F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1754732"/>
              </p:ext>
            </p:extLst>
          </p:nvPr>
        </p:nvGraphicFramePr>
        <p:xfrm>
          <a:off x="1117600" y="1611313"/>
          <a:ext cx="11372850" cy="7808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568369" imgH="5219433" progId="Excel.Sheet.12">
                  <p:link updateAutomatic="1"/>
                </p:oleObj>
              </mc:Choice>
              <mc:Fallback>
                <p:oleObj name="Worksheet" r:id="rId3" imgW="6568369" imgH="5219433" progId="Excel.Sheet.12">
                  <p:link updateAutomatic="1"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C6EACF0A-A0AE-3370-A53C-D3F4355C5F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17600" y="1611313"/>
                        <a:ext cx="11372850" cy="7808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AutoShape 3"/>
          <p:cNvSpPr/>
          <p:nvPr/>
        </p:nvSpPr>
        <p:spPr>
          <a:xfrm rot="-3483">
            <a:off x="12900774" y="2350494"/>
            <a:ext cx="5387228" cy="0"/>
          </a:xfrm>
          <a:prstGeom prst="line">
            <a:avLst/>
          </a:prstGeom>
          <a:ln w="47625" cap="rnd">
            <a:solidFill>
              <a:srgbClr val="EF6E2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3106400" y="2535688"/>
            <a:ext cx="4862961" cy="68901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62"/>
              </a:lnSpc>
            </a:pPr>
            <a:r>
              <a:rPr lang="en-US" sz="2544" dirty="0">
                <a:solidFill>
                  <a:srgbClr val="08323F"/>
                </a:solidFill>
                <a:latin typeface="Montserrat"/>
              </a:rPr>
              <a:t>1.6M	Education &amp; Healthcare</a:t>
            </a:r>
          </a:p>
          <a:p>
            <a:pPr>
              <a:lnSpc>
                <a:spcPts val="3562"/>
              </a:lnSpc>
            </a:pPr>
            <a:endParaRPr lang="en-US" sz="2544" dirty="0">
              <a:solidFill>
                <a:srgbClr val="08323F"/>
              </a:solidFill>
              <a:latin typeface="Montserrat"/>
            </a:endParaRPr>
          </a:p>
          <a:p>
            <a:pPr>
              <a:lnSpc>
                <a:spcPts val="3562"/>
              </a:lnSpc>
            </a:pPr>
            <a:r>
              <a:rPr lang="en-US" sz="2544" dirty="0">
                <a:solidFill>
                  <a:srgbClr val="08323F"/>
                </a:solidFill>
                <a:latin typeface="Montserrat"/>
              </a:rPr>
              <a:t>1.6M	Professional &amp; Business</a:t>
            </a:r>
          </a:p>
          <a:p>
            <a:pPr>
              <a:lnSpc>
                <a:spcPts val="3562"/>
              </a:lnSpc>
            </a:pPr>
            <a:endParaRPr lang="en-US" sz="2544" dirty="0">
              <a:solidFill>
                <a:srgbClr val="08323F"/>
              </a:solidFill>
              <a:latin typeface="Montserrat"/>
            </a:endParaRPr>
          </a:p>
          <a:p>
            <a:pPr>
              <a:lnSpc>
                <a:spcPts val="3562"/>
              </a:lnSpc>
            </a:pPr>
            <a:r>
              <a:rPr lang="en-US" sz="2544" dirty="0">
                <a:solidFill>
                  <a:srgbClr val="08323F"/>
                </a:solidFill>
                <a:latin typeface="Montserrat"/>
              </a:rPr>
              <a:t>1.1M Leisure &amp; Hospitality</a:t>
            </a:r>
          </a:p>
          <a:p>
            <a:pPr>
              <a:lnSpc>
                <a:spcPts val="3562"/>
              </a:lnSpc>
            </a:pPr>
            <a:endParaRPr lang="en-US" sz="2544" dirty="0">
              <a:solidFill>
                <a:srgbClr val="08323F"/>
              </a:solidFill>
              <a:latin typeface="Montserrat"/>
            </a:endParaRPr>
          </a:p>
          <a:p>
            <a:pPr>
              <a:lnSpc>
                <a:spcPts val="3562"/>
              </a:lnSpc>
            </a:pPr>
            <a:r>
              <a:rPr lang="en-US" sz="2544" dirty="0">
                <a:solidFill>
                  <a:srgbClr val="FF0000"/>
                </a:solidFill>
                <a:latin typeface="Montserrat"/>
              </a:rPr>
              <a:t>880K	Government - DOGE</a:t>
            </a:r>
          </a:p>
          <a:p>
            <a:pPr>
              <a:lnSpc>
                <a:spcPts val="3562"/>
              </a:lnSpc>
            </a:pPr>
            <a:endParaRPr lang="en-US" sz="2544" dirty="0">
              <a:solidFill>
                <a:srgbClr val="08323F"/>
              </a:solidFill>
              <a:latin typeface="Montserrat"/>
            </a:endParaRPr>
          </a:p>
          <a:p>
            <a:pPr>
              <a:lnSpc>
                <a:spcPts val="3562"/>
              </a:lnSpc>
            </a:pPr>
            <a:r>
              <a:rPr lang="en-US" sz="2544" dirty="0">
                <a:solidFill>
                  <a:srgbClr val="08323F"/>
                </a:solidFill>
                <a:latin typeface="Montserrat"/>
              </a:rPr>
              <a:t>553K Retail Trade</a:t>
            </a:r>
          </a:p>
          <a:p>
            <a:pPr>
              <a:lnSpc>
                <a:spcPts val="3562"/>
              </a:lnSpc>
            </a:pPr>
            <a:endParaRPr lang="en-US" sz="2544" dirty="0">
              <a:solidFill>
                <a:srgbClr val="08323F"/>
              </a:solidFill>
              <a:latin typeface="Montserrat"/>
            </a:endParaRPr>
          </a:p>
          <a:p>
            <a:pPr>
              <a:lnSpc>
                <a:spcPts val="3562"/>
              </a:lnSpc>
            </a:pPr>
            <a:r>
              <a:rPr lang="en-US" sz="2544" dirty="0">
                <a:solidFill>
                  <a:srgbClr val="08323F"/>
                </a:solidFill>
                <a:latin typeface="Montserrat"/>
              </a:rPr>
              <a:t>428K Manufacturing</a:t>
            </a:r>
          </a:p>
          <a:p>
            <a:pPr>
              <a:lnSpc>
                <a:spcPts val="3562"/>
              </a:lnSpc>
            </a:pPr>
            <a:endParaRPr lang="en-US" sz="2544" dirty="0">
              <a:solidFill>
                <a:srgbClr val="08323F"/>
              </a:solidFill>
              <a:latin typeface="Montserrat"/>
            </a:endParaRPr>
          </a:p>
          <a:p>
            <a:pPr>
              <a:lnSpc>
                <a:spcPts val="3562"/>
              </a:lnSpc>
            </a:pPr>
            <a:r>
              <a:rPr lang="en-US" sz="2544" dirty="0">
                <a:solidFill>
                  <a:srgbClr val="08323F"/>
                </a:solidFill>
                <a:latin typeface="Montserrat"/>
              </a:rPr>
              <a:t>217K Construction</a:t>
            </a:r>
          </a:p>
          <a:p>
            <a:pPr>
              <a:lnSpc>
                <a:spcPts val="3562"/>
              </a:lnSpc>
            </a:pPr>
            <a:endParaRPr lang="en-US" sz="2544" dirty="0">
              <a:solidFill>
                <a:srgbClr val="08323F"/>
              </a:solidFill>
              <a:latin typeface="Montserrat"/>
            </a:endParaRPr>
          </a:p>
          <a:p>
            <a:pPr>
              <a:lnSpc>
                <a:spcPts val="3562"/>
              </a:lnSpc>
            </a:pPr>
            <a:r>
              <a:rPr lang="en-US" sz="2544" dirty="0">
                <a:solidFill>
                  <a:srgbClr val="08323F"/>
                </a:solidFill>
                <a:latin typeface="Montserrat"/>
              </a:rPr>
              <a:t>157K Wholesale Trade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900776" y="1607080"/>
            <a:ext cx="5182652" cy="629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12"/>
              </a:lnSpc>
            </a:pPr>
            <a:r>
              <a:rPr lang="en-US" sz="3794">
                <a:solidFill>
                  <a:srgbClr val="08323F"/>
                </a:solidFill>
                <a:latin typeface="Montserrat Semi-Bold"/>
              </a:rPr>
              <a:t>Prominent Sectors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48F90C88-545F-4771-AE24-210BD832B4EF}"/>
              </a:ext>
            </a:extLst>
          </p:cNvPr>
          <p:cNvSpPr txBox="1">
            <a:spLocks/>
          </p:cNvSpPr>
          <p:nvPr/>
        </p:nvSpPr>
        <p:spPr>
          <a:xfrm>
            <a:off x="950685" y="417827"/>
            <a:ext cx="16386629" cy="805456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8323F"/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/>
              <a:t>The Labor Gap is Gone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11962641" y="5550027"/>
            <a:ext cx="1071417" cy="805455"/>
            <a:chOff x="4825" y="0"/>
            <a:chExt cx="1378274" cy="843647"/>
          </a:xfrm>
        </p:grpSpPr>
        <p:grpSp>
          <p:nvGrpSpPr>
            <p:cNvPr id="29" name="Group 29"/>
            <p:cNvGrpSpPr/>
            <p:nvPr/>
          </p:nvGrpSpPr>
          <p:grpSpPr>
            <a:xfrm>
              <a:off x="120858" y="0"/>
              <a:ext cx="1108204" cy="843647"/>
              <a:chOff x="0" y="0"/>
              <a:chExt cx="281155" cy="214036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281155" cy="214036"/>
              </a:xfrm>
              <a:custGeom>
                <a:avLst/>
                <a:gdLst/>
                <a:ahLst/>
                <a:cxnLst/>
                <a:rect l="l" t="t" r="r" b="b"/>
                <a:pathLst>
                  <a:path w="290797" h="221935">
                    <a:moveTo>
                      <a:pt x="0" y="0"/>
                    </a:moveTo>
                    <a:lnTo>
                      <a:pt x="290797" y="0"/>
                    </a:lnTo>
                    <a:lnTo>
                      <a:pt x="290797" y="221935"/>
                    </a:lnTo>
                    <a:lnTo>
                      <a:pt x="0" y="221935"/>
                    </a:lnTo>
                    <a:close/>
                  </a:path>
                </a:pathLst>
              </a:custGeom>
              <a:solidFill>
                <a:srgbClr val="08323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 rot="21540001">
              <a:off x="4825" y="158255"/>
              <a:ext cx="1378274" cy="4725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40"/>
                </a:lnSpc>
              </a:pPr>
              <a:r>
                <a:rPr lang="en-US" sz="2400" b="1" dirty="0">
                  <a:solidFill>
                    <a:srgbClr val="FFFFFF"/>
                  </a:solidFill>
                  <a:latin typeface="Montserrat" panose="00000500000000000000" pitchFamily="2" charset="0"/>
                </a:rPr>
                <a:t>7.6M</a:t>
              </a:r>
            </a:p>
          </p:txBody>
        </p:sp>
      </p:grpSp>
      <p:grpSp>
        <p:nvGrpSpPr>
          <p:cNvPr id="9" name="Group 28">
            <a:extLst>
              <a:ext uri="{FF2B5EF4-FFF2-40B4-BE49-F238E27FC236}">
                <a16:creationId xmlns:a16="http://schemas.microsoft.com/office/drawing/2014/main" id="{43C57C03-981C-01B2-7598-B4C396443AAB}"/>
              </a:ext>
            </a:extLst>
          </p:cNvPr>
          <p:cNvGrpSpPr/>
          <p:nvPr/>
        </p:nvGrpSpPr>
        <p:grpSpPr>
          <a:xfrm>
            <a:off x="11963400" y="6362700"/>
            <a:ext cx="1046773" cy="805455"/>
            <a:chOff x="4825" y="0"/>
            <a:chExt cx="1378274" cy="874782"/>
          </a:xfrm>
        </p:grpSpPr>
        <p:grpSp>
          <p:nvGrpSpPr>
            <p:cNvPr id="10" name="Group 29">
              <a:extLst>
                <a:ext uri="{FF2B5EF4-FFF2-40B4-BE49-F238E27FC236}">
                  <a16:creationId xmlns:a16="http://schemas.microsoft.com/office/drawing/2014/main" id="{954D8F0B-FF30-9165-69C3-5FE63CEF718D}"/>
                </a:ext>
              </a:extLst>
            </p:cNvPr>
            <p:cNvGrpSpPr/>
            <p:nvPr/>
          </p:nvGrpSpPr>
          <p:grpSpPr>
            <a:xfrm>
              <a:off x="120858" y="0"/>
              <a:ext cx="1146209" cy="874782"/>
              <a:chOff x="0" y="0"/>
              <a:chExt cx="290797" cy="221935"/>
            </a:xfrm>
          </p:grpSpPr>
          <p:sp>
            <p:nvSpPr>
              <p:cNvPr id="14" name="Freeform 30">
                <a:extLst>
                  <a:ext uri="{FF2B5EF4-FFF2-40B4-BE49-F238E27FC236}">
                    <a16:creationId xmlns:a16="http://schemas.microsoft.com/office/drawing/2014/main" id="{D79F5BBB-5538-5DEF-3D71-AAB77922B844}"/>
                  </a:ext>
                </a:extLst>
              </p:cNvPr>
              <p:cNvSpPr/>
              <p:nvPr/>
            </p:nvSpPr>
            <p:spPr>
              <a:xfrm>
                <a:off x="0" y="0"/>
                <a:ext cx="290797" cy="221935"/>
              </a:xfrm>
              <a:custGeom>
                <a:avLst/>
                <a:gdLst/>
                <a:ahLst/>
                <a:cxnLst/>
                <a:rect l="l" t="t" r="r" b="b"/>
                <a:pathLst>
                  <a:path w="290797" h="221935">
                    <a:moveTo>
                      <a:pt x="0" y="0"/>
                    </a:moveTo>
                    <a:lnTo>
                      <a:pt x="290797" y="0"/>
                    </a:lnTo>
                    <a:lnTo>
                      <a:pt x="290797" y="221935"/>
                    </a:lnTo>
                    <a:lnTo>
                      <a:pt x="0" y="221935"/>
                    </a:lnTo>
                    <a:close/>
                  </a:path>
                </a:pathLst>
              </a:custGeom>
              <a:solidFill>
                <a:srgbClr val="EF6E2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" name="TextBox 31">
              <a:extLst>
                <a:ext uri="{FF2B5EF4-FFF2-40B4-BE49-F238E27FC236}">
                  <a16:creationId xmlns:a16="http://schemas.microsoft.com/office/drawing/2014/main" id="{3862CF46-B5EE-8254-CEE2-846840CBD080}"/>
                </a:ext>
              </a:extLst>
            </p:cNvPr>
            <p:cNvSpPr txBox="1"/>
            <p:nvPr/>
          </p:nvSpPr>
          <p:spPr>
            <a:xfrm rot="21540001">
              <a:off x="4825" y="149537"/>
              <a:ext cx="1378274" cy="4899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40"/>
                </a:lnSpc>
              </a:pPr>
              <a:r>
                <a:rPr lang="en-US" sz="2400" b="1" dirty="0">
                  <a:solidFill>
                    <a:srgbClr val="FFFFFF"/>
                  </a:solidFill>
                  <a:latin typeface="Montserrat" panose="00000500000000000000" pitchFamily="2" charset="0"/>
                </a:rPr>
                <a:t>7.5M</a:t>
              </a:r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6BEDB4A-C5DD-5116-7757-8C7149A5632A}"/>
              </a:ext>
            </a:extLst>
          </p:cNvPr>
          <p:cNvCxnSpPr>
            <a:cxnSpLocks/>
          </p:cNvCxnSpPr>
          <p:nvPr/>
        </p:nvCxnSpPr>
        <p:spPr>
          <a:xfrm>
            <a:off x="10210800" y="5691803"/>
            <a:ext cx="0" cy="1116340"/>
          </a:xfrm>
          <a:prstGeom prst="straightConnector1">
            <a:avLst/>
          </a:prstGeom>
          <a:ln w="603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ECFD68F-8F1E-0032-7CB7-45FC72C8AF2B}"/>
              </a:ext>
            </a:extLst>
          </p:cNvPr>
          <p:cNvCxnSpPr>
            <a:cxnSpLocks/>
          </p:cNvCxnSpPr>
          <p:nvPr/>
        </p:nvCxnSpPr>
        <p:spPr>
          <a:xfrm>
            <a:off x="9220200" y="5026048"/>
            <a:ext cx="0" cy="1782095"/>
          </a:xfrm>
          <a:prstGeom prst="straightConnector1">
            <a:avLst/>
          </a:prstGeom>
          <a:ln w="508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3416F58-D9CC-0186-97A5-DC06230CE581}"/>
              </a:ext>
            </a:extLst>
          </p:cNvPr>
          <p:cNvCxnSpPr>
            <a:cxnSpLocks/>
          </p:cNvCxnSpPr>
          <p:nvPr/>
        </p:nvCxnSpPr>
        <p:spPr>
          <a:xfrm>
            <a:off x="3345542" y="5005872"/>
            <a:ext cx="0" cy="2699220"/>
          </a:xfrm>
          <a:prstGeom prst="straightConnector1">
            <a:avLst/>
          </a:prstGeom>
          <a:ln w="1016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B80CAC0-75A9-C235-526D-A01414CBCDCE}"/>
              </a:ext>
            </a:extLst>
          </p:cNvPr>
          <p:cNvSpPr txBox="1"/>
          <p:nvPr/>
        </p:nvSpPr>
        <p:spPr>
          <a:xfrm>
            <a:off x="-22458" y="9944100"/>
            <a:ext cx="5127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Source: </a:t>
            </a:r>
            <a:r>
              <a:rPr lang="en-US" sz="1600" kern="0">
                <a:latin typeface="Calibri"/>
              </a:rPr>
              <a:t>Bureau of Labor Statistics | Bundy Group</a:t>
            </a:r>
            <a:endParaRPr lang="en-US" sz="160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9806777-1600-0FFD-EFC2-A40B10F0BA57}"/>
              </a:ext>
            </a:extLst>
          </p:cNvPr>
          <p:cNvCxnSpPr/>
          <p:nvPr/>
        </p:nvCxnSpPr>
        <p:spPr>
          <a:xfrm>
            <a:off x="17526000" y="5372100"/>
            <a:ext cx="0" cy="31970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0322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7AFBDA65-2D1C-A1B7-82F3-B81F6A5B59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6123907"/>
              </p:ext>
            </p:extLst>
          </p:nvPr>
        </p:nvGraphicFramePr>
        <p:xfrm>
          <a:off x="-22458" y="-1"/>
          <a:ext cx="18310458" cy="10282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7627372" imgH="5311061" progId="Excel.Sheet.12">
                  <p:link updateAutomatic="1"/>
                </p:oleObj>
              </mc:Choice>
              <mc:Fallback>
                <p:oleObj name="Worksheet" r:id="rId3" imgW="7627372" imgH="5311061" progId="Excel.Sheet.12">
                  <p:link updateAutomatic="1"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7AFBDA65-2D1C-A1B7-82F3-B81F6A5B59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22458" y="-1"/>
                        <a:ext cx="18310458" cy="102826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itle 1">
            <a:extLst>
              <a:ext uri="{FF2B5EF4-FFF2-40B4-BE49-F238E27FC236}">
                <a16:creationId xmlns:a16="http://schemas.microsoft.com/office/drawing/2014/main" id="{48F90C88-545F-4771-AE24-210BD832B4EF}"/>
              </a:ext>
            </a:extLst>
          </p:cNvPr>
          <p:cNvSpPr txBox="1">
            <a:spLocks/>
          </p:cNvSpPr>
          <p:nvPr/>
        </p:nvSpPr>
        <p:spPr>
          <a:xfrm>
            <a:off x="2477542" y="451842"/>
            <a:ext cx="13332916" cy="805456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8323F"/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/>
              <a:t>Hiring has Slowed Noticeably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2F89BEC-3714-3928-E191-F0F3963929B9}"/>
              </a:ext>
            </a:extLst>
          </p:cNvPr>
          <p:cNvCxnSpPr>
            <a:cxnSpLocks/>
          </p:cNvCxnSpPr>
          <p:nvPr/>
        </p:nvCxnSpPr>
        <p:spPr>
          <a:xfrm>
            <a:off x="1221284" y="5199165"/>
            <a:ext cx="13256716" cy="20418"/>
          </a:xfrm>
          <a:prstGeom prst="line">
            <a:avLst/>
          </a:prstGeom>
          <a:ln w="635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736BA4C-4FD4-301E-7612-3F4FD6B35165}"/>
              </a:ext>
            </a:extLst>
          </p:cNvPr>
          <p:cNvSpPr txBox="1"/>
          <p:nvPr/>
        </p:nvSpPr>
        <p:spPr>
          <a:xfrm>
            <a:off x="6324600" y="4081165"/>
            <a:ext cx="3962400" cy="46166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2000 – 2019 average: 4.97M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8C4B226-DA0E-F619-998F-BDEC9BC9C824}"/>
              </a:ext>
            </a:extLst>
          </p:cNvPr>
          <p:cNvCxnSpPr>
            <a:cxnSpLocks/>
          </p:cNvCxnSpPr>
          <p:nvPr/>
        </p:nvCxnSpPr>
        <p:spPr>
          <a:xfrm>
            <a:off x="8305800" y="4542830"/>
            <a:ext cx="0" cy="667099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1266BA76-52B6-065A-6D5D-CA9695E68BC1}"/>
              </a:ext>
            </a:extLst>
          </p:cNvPr>
          <p:cNvSpPr/>
          <p:nvPr/>
        </p:nvSpPr>
        <p:spPr>
          <a:xfrm>
            <a:off x="13944600" y="1998794"/>
            <a:ext cx="2438400" cy="12822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7B741B-FC70-51AF-558E-132652620811}"/>
              </a:ext>
            </a:extLst>
          </p:cNvPr>
          <p:cNvSpPr txBox="1"/>
          <p:nvPr/>
        </p:nvSpPr>
        <p:spPr>
          <a:xfrm>
            <a:off x="14181566" y="2297632"/>
            <a:ext cx="20240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2020 rebound: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15M+</a:t>
            </a:r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583CA61A-598F-D71D-8D5A-A2A37A231761}"/>
              </a:ext>
            </a:extLst>
          </p:cNvPr>
          <p:cNvSpPr/>
          <p:nvPr/>
        </p:nvSpPr>
        <p:spPr>
          <a:xfrm>
            <a:off x="17338723" y="4448435"/>
            <a:ext cx="692895" cy="645757"/>
          </a:xfrm>
          <a:prstGeom prst="star5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B3FF39-6162-A30D-7477-711321BA237B}"/>
              </a:ext>
            </a:extLst>
          </p:cNvPr>
          <p:cNvSpPr txBox="1"/>
          <p:nvPr/>
        </p:nvSpPr>
        <p:spPr>
          <a:xfrm>
            <a:off x="-22458" y="9944100"/>
            <a:ext cx="5127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Source: </a:t>
            </a:r>
            <a:r>
              <a:rPr lang="en-US" sz="1600" kern="0" dirty="0">
                <a:latin typeface="Calibri"/>
              </a:rPr>
              <a:t>Bureau of Labor Statistics | Bundy Group</a:t>
            </a:r>
            <a:endParaRPr lang="en-US" sz="16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E34AD2-FB01-2C9A-FC8E-1B839FC19D62}"/>
              </a:ext>
            </a:extLst>
          </p:cNvPr>
          <p:cNvCxnSpPr>
            <a:cxnSpLocks/>
          </p:cNvCxnSpPr>
          <p:nvPr/>
        </p:nvCxnSpPr>
        <p:spPr>
          <a:xfrm>
            <a:off x="13182600" y="4545118"/>
            <a:ext cx="4026483" cy="0"/>
          </a:xfrm>
          <a:prstGeom prst="line">
            <a:avLst/>
          </a:prstGeom>
          <a:ln w="635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2F45862-7E35-586D-4E05-B02A8C85D43A}"/>
              </a:ext>
            </a:extLst>
          </p:cNvPr>
          <p:cNvSpPr txBox="1"/>
          <p:nvPr/>
        </p:nvSpPr>
        <p:spPr>
          <a:xfrm>
            <a:off x="15135037" y="5015485"/>
            <a:ext cx="1904999" cy="46166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2018/19 level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6E9209C-B19D-6268-24B8-38D989D42CCE}"/>
              </a:ext>
            </a:extLst>
          </p:cNvPr>
          <p:cNvCxnSpPr>
            <a:cxnSpLocks/>
          </p:cNvCxnSpPr>
          <p:nvPr/>
        </p:nvCxnSpPr>
        <p:spPr>
          <a:xfrm>
            <a:off x="15950033" y="4545118"/>
            <a:ext cx="0" cy="452393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668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/>
      <p:bldP spid="10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0B98156B-7ACD-B07D-7447-2B32E17D0B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7772115"/>
              </p:ext>
            </p:extLst>
          </p:nvPr>
        </p:nvGraphicFramePr>
        <p:xfrm>
          <a:off x="-14288" y="6350"/>
          <a:ext cx="18294351" cy="10276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7627372" imgH="5311061" progId="Excel.Sheet.12">
                  <p:link updateAutomatic="1"/>
                </p:oleObj>
              </mc:Choice>
              <mc:Fallback>
                <p:oleObj name="Worksheet" r:id="rId3" imgW="7627372" imgH="5311061" progId="Excel.Sheet.12">
                  <p:link updateAutomatic="1"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0B98156B-7ACD-B07D-7447-2B32E17D0B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4288" y="6350"/>
                        <a:ext cx="18294351" cy="102763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itle 1">
            <a:extLst>
              <a:ext uri="{FF2B5EF4-FFF2-40B4-BE49-F238E27FC236}">
                <a16:creationId xmlns:a16="http://schemas.microsoft.com/office/drawing/2014/main" id="{48F90C88-545F-4771-AE24-210BD832B4EF}"/>
              </a:ext>
            </a:extLst>
          </p:cNvPr>
          <p:cNvSpPr txBox="1">
            <a:spLocks/>
          </p:cNvSpPr>
          <p:nvPr/>
        </p:nvSpPr>
        <p:spPr>
          <a:xfrm>
            <a:off x="1445998" y="451842"/>
            <a:ext cx="15373777" cy="805456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8323F"/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r>
              <a:rPr lang="en-US" sz="7200" dirty="0"/>
              <a:t>No Concerning Increase in Layoffs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266BA76-52B6-065A-6D5D-CA9695E68BC1}"/>
              </a:ext>
            </a:extLst>
          </p:cNvPr>
          <p:cNvSpPr/>
          <p:nvPr/>
        </p:nvSpPr>
        <p:spPr>
          <a:xfrm>
            <a:off x="5562600" y="4914900"/>
            <a:ext cx="2438400" cy="15905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7B741B-FC70-51AF-558E-132652620811}"/>
              </a:ext>
            </a:extLst>
          </p:cNvPr>
          <p:cNvSpPr txBox="1"/>
          <p:nvPr/>
        </p:nvSpPr>
        <p:spPr>
          <a:xfrm>
            <a:off x="5747895" y="5150701"/>
            <a:ext cx="20678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2008/09 surge: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 12M+</a:t>
            </a:r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583CA61A-598F-D71D-8D5A-A2A37A231761}"/>
              </a:ext>
            </a:extLst>
          </p:cNvPr>
          <p:cNvSpPr/>
          <p:nvPr/>
        </p:nvSpPr>
        <p:spPr>
          <a:xfrm>
            <a:off x="17202914" y="6605432"/>
            <a:ext cx="914400" cy="805451"/>
          </a:xfrm>
          <a:prstGeom prst="star5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B3FF39-6162-A30D-7477-711321BA237B}"/>
              </a:ext>
            </a:extLst>
          </p:cNvPr>
          <p:cNvSpPr txBox="1"/>
          <p:nvPr/>
        </p:nvSpPr>
        <p:spPr>
          <a:xfrm>
            <a:off x="-22458" y="9944100"/>
            <a:ext cx="5127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Source: </a:t>
            </a:r>
            <a:r>
              <a:rPr lang="en-US" sz="1600" kern="0" dirty="0">
                <a:latin typeface="Calibri"/>
              </a:rPr>
              <a:t>Bureau of Labor Statistics | Bundy Group</a:t>
            </a:r>
            <a:endParaRPr lang="en-US" sz="16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1ECA6AE-BE42-80CE-4E59-DC5E0828AF41}"/>
              </a:ext>
            </a:extLst>
          </p:cNvPr>
          <p:cNvSpPr/>
          <p:nvPr/>
        </p:nvSpPr>
        <p:spPr>
          <a:xfrm>
            <a:off x="14782802" y="2041470"/>
            <a:ext cx="1657775" cy="11706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616829-4489-4732-FA35-1D4D40146E95}"/>
              </a:ext>
            </a:extLst>
          </p:cNvPr>
          <p:cNvSpPr txBox="1"/>
          <p:nvPr/>
        </p:nvSpPr>
        <p:spPr>
          <a:xfrm>
            <a:off x="14782803" y="2277271"/>
            <a:ext cx="16382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2020 surge: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 22M+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C5CE00-981D-CA53-A55A-4D9484F97F3D}"/>
              </a:ext>
            </a:extLst>
          </p:cNvPr>
          <p:cNvSpPr txBox="1"/>
          <p:nvPr/>
        </p:nvSpPr>
        <p:spPr>
          <a:xfrm>
            <a:off x="15925800" y="5753100"/>
            <a:ext cx="1921232" cy="46166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At 2019 levels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864F188-DE3D-9C2A-6C4A-8CBD1EAE3495}"/>
              </a:ext>
            </a:extLst>
          </p:cNvPr>
          <p:cNvCxnSpPr>
            <a:cxnSpLocks/>
          </p:cNvCxnSpPr>
          <p:nvPr/>
        </p:nvCxnSpPr>
        <p:spPr>
          <a:xfrm>
            <a:off x="17660114" y="6214765"/>
            <a:ext cx="0" cy="390667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BF9329AC-B907-A5F6-E4D9-F963E9D1FD3D}"/>
              </a:ext>
            </a:extLst>
          </p:cNvPr>
          <p:cNvSpPr/>
          <p:nvPr/>
        </p:nvSpPr>
        <p:spPr>
          <a:xfrm rot="18832263">
            <a:off x="14234162" y="2332993"/>
            <a:ext cx="4572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61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 animBg="1"/>
      <p:bldP spid="12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4C27B75-95D6-6412-6CAC-94A95734F0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1906609"/>
              </p:ext>
            </p:extLst>
          </p:nvPr>
        </p:nvGraphicFramePr>
        <p:xfrm>
          <a:off x="12700" y="9525"/>
          <a:ext cx="18261013" cy="102731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7635027" imgH="5311061" progId="Excel.Sheet.12">
                  <p:link updateAutomatic="1"/>
                </p:oleObj>
              </mc:Choice>
              <mc:Fallback>
                <p:oleObj name="Worksheet" r:id="rId3" imgW="7635027" imgH="5311061" progId="Excel.Sheet.12">
                  <p:link updateAutomatic="1"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4C27B75-95D6-6412-6CAC-94A95734F0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700" y="9525"/>
                        <a:ext cx="18261013" cy="102731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itle 1">
            <a:extLst>
              <a:ext uri="{FF2B5EF4-FFF2-40B4-BE49-F238E27FC236}">
                <a16:creationId xmlns:a16="http://schemas.microsoft.com/office/drawing/2014/main" id="{48F90C88-545F-4771-AE24-210BD832B4EF}"/>
              </a:ext>
            </a:extLst>
          </p:cNvPr>
          <p:cNvSpPr txBox="1">
            <a:spLocks/>
          </p:cNvSpPr>
          <p:nvPr/>
        </p:nvSpPr>
        <p:spPr>
          <a:xfrm>
            <a:off x="1058749" y="403115"/>
            <a:ext cx="16168914" cy="805456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8323F"/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r>
              <a:rPr lang="en-US" sz="8000" dirty="0"/>
              <a:t>Quits are Below Pre-Covid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2F89BEC-3714-3928-E191-F0F3963929B9}"/>
              </a:ext>
            </a:extLst>
          </p:cNvPr>
          <p:cNvCxnSpPr>
            <a:cxnSpLocks/>
          </p:cNvCxnSpPr>
          <p:nvPr/>
        </p:nvCxnSpPr>
        <p:spPr>
          <a:xfrm>
            <a:off x="1103086" y="5390455"/>
            <a:ext cx="13451114" cy="20717"/>
          </a:xfrm>
          <a:prstGeom prst="line">
            <a:avLst/>
          </a:prstGeom>
          <a:ln w="635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736BA4C-4FD4-301E-7612-3F4FD6B35165}"/>
              </a:ext>
            </a:extLst>
          </p:cNvPr>
          <p:cNvSpPr txBox="1"/>
          <p:nvPr/>
        </p:nvSpPr>
        <p:spPr>
          <a:xfrm>
            <a:off x="6324600" y="4272637"/>
            <a:ext cx="3962400" cy="46166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2000 – 2019 average: 2.642M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8C4B226-DA0E-F619-998F-BDEC9BC9C824}"/>
              </a:ext>
            </a:extLst>
          </p:cNvPr>
          <p:cNvCxnSpPr>
            <a:cxnSpLocks/>
          </p:cNvCxnSpPr>
          <p:nvPr/>
        </p:nvCxnSpPr>
        <p:spPr>
          <a:xfrm>
            <a:off x="8305800" y="4734302"/>
            <a:ext cx="0" cy="667099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1266BA76-52B6-065A-6D5D-CA9695E68BC1}"/>
              </a:ext>
            </a:extLst>
          </p:cNvPr>
          <p:cNvSpPr/>
          <p:nvPr/>
        </p:nvSpPr>
        <p:spPr>
          <a:xfrm>
            <a:off x="14653276" y="1852387"/>
            <a:ext cx="2438400" cy="10668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7B741B-FC70-51AF-558E-132652620811}"/>
              </a:ext>
            </a:extLst>
          </p:cNvPr>
          <p:cNvSpPr txBox="1"/>
          <p:nvPr/>
        </p:nvSpPr>
        <p:spPr>
          <a:xfrm>
            <a:off x="14712883" y="2011930"/>
            <a:ext cx="23787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2021/2022 surge: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 4.5M+</a:t>
            </a:r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583CA61A-598F-D71D-8D5A-A2A37A231761}"/>
              </a:ext>
            </a:extLst>
          </p:cNvPr>
          <p:cNvSpPr/>
          <p:nvPr/>
        </p:nvSpPr>
        <p:spPr>
          <a:xfrm>
            <a:off x="17399002" y="4264081"/>
            <a:ext cx="660398" cy="574619"/>
          </a:xfrm>
          <a:prstGeom prst="star5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B3FF39-6162-A30D-7477-711321BA237B}"/>
              </a:ext>
            </a:extLst>
          </p:cNvPr>
          <p:cNvSpPr txBox="1"/>
          <p:nvPr/>
        </p:nvSpPr>
        <p:spPr>
          <a:xfrm>
            <a:off x="-22458" y="9944100"/>
            <a:ext cx="5127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Source: </a:t>
            </a:r>
            <a:r>
              <a:rPr lang="en-US" sz="1600" kern="0">
                <a:latin typeface="Calibri"/>
              </a:rPr>
              <a:t>Bureau of Labor Statistics | Bundy Group</a:t>
            </a:r>
            <a:endParaRPr lang="en-US" sz="160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E34AD2-FB01-2C9A-FC8E-1B839FC19D62}"/>
              </a:ext>
            </a:extLst>
          </p:cNvPr>
          <p:cNvCxnSpPr>
            <a:cxnSpLocks/>
          </p:cNvCxnSpPr>
          <p:nvPr/>
        </p:nvCxnSpPr>
        <p:spPr>
          <a:xfrm flipV="1">
            <a:off x="13386967" y="4199602"/>
            <a:ext cx="3986633" cy="10805"/>
          </a:xfrm>
          <a:prstGeom prst="line">
            <a:avLst/>
          </a:prstGeom>
          <a:ln w="635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2F45862-7E35-586D-4E05-B02A8C85D43A}"/>
              </a:ext>
            </a:extLst>
          </p:cNvPr>
          <p:cNvSpPr txBox="1"/>
          <p:nvPr/>
        </p:nvSpPr>
        <p:spPr>
          <a:xfrm>
            <a:off x="15339404" y="4680774"/>
            <a:ext cx="1904999" cy="46166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2018/19 level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6E9209C-B19D-6268-24B8-38D989D42CCE}"/>
              </a:ext>
            </a:extLst>
          </p:cNvPr>
          <p:cNvCxnSpPr>
            <a:cxnSpLocks/>
          </p:cNvCxnSpPr>
          <p:nvPr/>
        </p:nvCxnSpPr>
        <p:spPr>
          <a:xfrm>
            <a:off x="16256000" y="4199189"/>
            <a:ext cx="0" cy="452393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59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/>
      <p:bldP spid="10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2580</TotalTime>
  <Words>1194</Words>
  <Application>Microsoft Office PowerPoint</Application>
  <PresentationFormat>Custom</PresentationFormat>
  <Paragraphs>304</Paragraphs>
  <Slides>32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Links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55" baseType="lpstr">
      <vt:lpstr>Montserrat Classic</vt:lpstr>
      <vt:lpstr>Calibri Light</vt:lpstr>
      <vt:lpstr>Aileron Regular Bold</vt:lpstr>
      <vt:lpstr>Montserrat Bold</vt:lpstr>
      <vt:lpstr>Raleway</vt:lpstr>
      <vt:lpstr>Montserrat Semi-Bold</vt:lpstr>
      <vt:lpstr>Playfair Display</vt:lpstr>
      <vt:lpstr>-apple-system</vt:lpstr>
      <vt:lpstr>Helvetica Light</vt:lpstr>
      <vt:lpstr>Montserrat Italics</vt:lpstr>
      <vt:lpstr>Arial</vt:lpstr>
      <vt:lpstr>Raleway Black</vt:lpstr>
      <vt:lpstr>Raleway Light</vt:lpstr>
      <vt:lpstr>Merriweather</vt:lpstr>
      <vt:lpstr>Montserrat Semi-Bold Bold</vt:lpstr>
      <vt:lpstr>Montserrat</vt:lpstr>
      <vt:lpstr>Montserrat Classic Bold</vt:lpstr>
      <vt:lpstr>Calibri</vt:lpstr>
      <vt:lpstr>Office Theme</vt:lpstr>
      <vt:lpstr>https://3dmanalyticsandconsulting-my.sharepoint.com/personal/alex_3dmanalyticsandconsulting_onmicrosoft_com/Documents/Job%20Market%20Cyclical%20Analysis.xlsx!Job%20Openings!%5bJob%20Market%20Cyclical%20Analysis.xlsx%5dJob%20Openings%20Chart%201</vt:lpstr>
      <vt:lpstr>https://3dmanalyticsandconsulting-my.sharepoint.com/personal/alex_3dmanalyticsandconsulting_onmicrosoft_com/Documents/Job%20Market%20Cyclical%20Analysis.xlsx!Layoffs%20Quits%20Hires!%5bJob%20Market%20Cyclical%20Analysis.xlsx%5dLayoffs%20Quits%20Hires%20Chart%203</vt:lpstr>
      <vt:lpstr>https://3dmanalyticsandconsulting-my.sharepoint.com/personal/alex_3dmanalyticsandconsulting_onmicrosoft_com/Documents/Job%20Market%20Cyclical%20Analysis.xlsx!Layoffs%20Quits%20Hires!%5bJob%20Market%20Cyclical%20Analysis.xlsx%5dLayoffs%20Quits%20Hires%20Chart%205</vt:lpstr>
      <vt:lpstr>https://3dmanalyticsandconsulting-my.sharepoint.com/personal/alex_3dmanalyticsandconsulting_onmicrosoft_com/Documents/Job%20Market%20Cyclical%20Analysis.xlsx!Layoffs%20Quits%20Hires!%5bJob%20Market%20Cyclical%20Analysis.xlsx%5dLayoffs%20Quits%20Hires%20Chart%202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 - Building an Effective Talent Strategy</dc:title>
  <dc:creator>Alex Chausovsky</dc:creator>
  <cp:lastModifiedBy>Alex Chausovsky</cp:lastModifiedBy>
  <cp:revision>49</cp:revision>
  <dcterms:created xsi:type="dcterms:W3CDTF">2006-08-16T00:00:00Z</dcterms:created>
  <dcterms:modified xsi:type="dcterms:W3CDTF">2025-02-17T16:23:00Z</dcterms:modified>
  <dc:identifier>DAEwMbVC89c</dc:identifier>
</cp:coreProperties>
</file>