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7010400" cy="9296400"/>
  <p:embeddedFontLs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215">
          <p15:clr>
            <a:srgbClr val="000000"/>
          </p15:clr>
        </p15:guide>
        <p15:guide id="2" pos="3840">
          <p15:clr>
            <a:srgbClr val="000000"/>
          </p15:clr>
        </p15:guide>
        <p15:guide id="3" orient="horz" pos="1620">
          <p15:clr>
            <a:srgbClr val="000000"/>
          </p15:clr>
        </p15:guide>
        <p15:guide id="4" orient="horz" pos="475">
          <p15:clr>
            <a:srgbClr val="000000"/>
          </p15:clr>
        </p15:guide>
        <p15:guide id="5" orient="horz" pos="2142">
          <p15:clr>
            <a:srgbClr val="000000"/>
          </p15:clr>
        </p15:guide>
        <p15:guide id="6" pos="4589">
          <p15:clr>
            <a:srgbClr val="000000"/>
          </p15:clr>
        </p15:guide>
        <p15:guide id="7" pos="288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 “Tom” Rugg" initials="" lastIdx="1" clrIdx="0"/>
  <p:cmAuthor id="1" name="Dan Roche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11BBD51-B96C-4B0E-A195-08AB5F73D3C8}">
  <a:tblStyle styleId="{E11BBD51-B96C-4B0E-A195-08AB5F73D3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2" d="100"/>
          <a:sy n="152" d="100"/>
        </p:scale>
        <p:origin x="-360" y="204"/>
      </p:cViewPr>
      <p:guideLst>
        <p:guide orient="horz" pos="1215"/>
        <p:guide orient="horz" pos="1620"/>
        <p:guide orient="horz" pos="475"/>
        <p:guide orient="horz" pos="2142"/>
        <p:guide pos="3840"/>
        <p:guide pos="4589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5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375" rIns="92800" bIns="463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52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375" rIns="92800" bIns="463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20" y="696913"/>
            <a:ext cx="6197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375" rIns="92800" bIns="463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5" y="8829965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375" rIns="92800" bIns="463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3832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30c6a6e7b5_4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2" y="698500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330c6a6e7b5_4_2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400"/>
              <a:t>On the screen as people enter</a:t>
            </a:r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3113b40d9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2" y="698500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g33113b40d9e_0_1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400"/>
              <a:t>On the screen as people enter</a:t>
            </a:r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385076dc0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385076dc09_2_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3385076dc09_2_7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37f93c5a4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20" y="696913"/>
            <a:ext cx="6197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37f93c5a4e_0_8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337f93c5a4e_0_89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3113b40d9e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20" y="696913"/>
            <a:ext cx="6197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3113b40d9e_0_8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33113b40d9e_0_87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37f93c5a4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37f93c5a4e_0_1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337f93c5a4e_0_126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3113b40d9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2" y="698500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33113b40d9e_0_1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400"/>
              <a:t>On the screen as people enter</a:t>
            </a:r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37f93c5a4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37f93c5a4e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337f93c5a4e_0_149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38029ddd7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38029ddd73_0_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338029ddd73_0_43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3113b40d9e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3113b40d9e_0_14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33113b40d9e_0_147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3113b40d9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20" y="696913"/>
            <a:ext cx="6197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3113b40d9e_0_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33113b40d9e_0_18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113b40d9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20" y="696913"/>
            <a:ext cx="6197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113b40d9e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3113b40d9e_0_30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113b40d9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3113b40d9e_0_7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33113b40d9e_0_70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113b40d9e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2" y="698500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33113b40d9e_0_1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400"/>
              <a:t>On the screen as people enter</a:t>
            </a:r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3113b40d9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3113b40d9e_0_10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33113b40d9e_0_101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37f93c5a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37f93c5a4e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337f93c5a4e_0_0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3113b40d9e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3113b40d9e_0_2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33113b40d9e_0_240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7f93c5a4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37f93c5a4e_0_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2800" tIns="46375" rIns="92800" bIns="46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337f93c5a4e_0_48:notes"/>
          <p:cNvSpPr txBox="1">
            <a:spLocks noGrp="1"/>
          </p:cNvSpPr>
          <p:nvPr>
            <p:ph type="sldNum" idx="12"/>
          </p:nvPr>
        </p:nvSpPr>
        <p:spPr>
          <a:xfrm>
            <a:off x="3970952" y="8829965"/>
            <a:ext cx="3037800" cy="464700"/>
          </a:xfrm>
          <a:prstGeom prst="rect">
            <a:avLst/>
          </a:prstGeom>
        </p:spPr>
        <p:txBody>
          <a:bodyPr spcFirstLastPara="1" wrap="square" lIns="92800" tIns="46375" rIns="9280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146304" y="742950"/>
            <a:ext cx="88980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146304" y="0"/>
            <a:ext cx="8889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75" rIns="0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600" b="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722814"/>
            <a:ext cx="9143998" cy="42068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1"/>
          <p:cNvSpPr txBox="1">
            <a:spLocks noGrp="1"/>
          </p:cNvSpPr>
          <p:nvPr>
            <p:ph type="body" idx="1"/>
          </p:nvPr>
        </p:nvSpPr>
        <p:spPr>
          <a:xfrm rot="5400000">
            <a:off x="2714700" y="-1457400"/>
            <a:ext cx="3714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dt" idx="10"/>
          </p:nvPr>
        </p:nvSpPr>
        <p:spPr>
          <a:xfrm>
            <a:off x="6667500" y="4932364"/>
            <a:ext cx="838200" cy="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ftr" idx="11"/>
          </p:nvPr>
        </p:nvSpPr>
        <p:spPr>
          <a:xfrm>
            <a:off x="1752600" y="4930777"/>
            <a:ext cx="4838700" cy="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sldNum" idx="12"/>
          </p:nvPr>
        </p:nvSpPr>
        <p:spPr>
          <a:xfrm>
            <a:off x="8610600" y="4992689"/>
            <a:ext cx="533400" cy="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title"/>
          </p:nvPr>
        </p:nvSpPr>
        <p:spPr>
          <a:xfrm>
            <a:off x="146304" y="0"/>
            <a:ext cx="8889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75" rIns="0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600" b="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722814"/>
            <a:ext cx="9143998" cy="4206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 txBox="1">
            <a:spLocks noGrp="1"/>
          </p:cNvSpPr>
          <p:nvPr>
            <p:ph type="title"/>
          </p:nvPr>
        </p:nvSpPr>
        <p:spPr>
          <a:xfrm rot="5400000">
            <a:off x="5935201" y="1306182"/>
            <a:ext cx="43602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body" idx="1"/>
          </p:nvPr>
        </p:nvSpPr>
        <p:spPr>
          <a:xfrm rot="5400000">
            <a:off x="1477501" y="-865518"/>
            <a:ext cx="43602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marL="2286000" lvl="4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dt" idx="10"/>
          </p:nvPr>
        </p:nvSpPr>
        <p:spPr>
          <a:xfrm>
            <a:off x="6667500" y="4932364"/>
            <a:ext cx="838200" cy="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ftr" idx="11"/>
          </p:nvPr>
        </p:nvSpPr>
        <p:spPr>
          <a:xfrm>
            <a:off x="1752600" y="4930777"/>
            <a:ext cx="4838700" cy="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610600" y="4992689"/>
            <a:ext cx="533400" cy="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12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75575" tIns="37775" rIns="75575" bIns="377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555400"/>
          </a:xfrm>
          <a:prstGeom prst="rect">
            <a:avLst/>
          </a:prstGeom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374650" rtl="0">
              <a:spcBef>
                <a:spcPts val="500"/>
              </a:spcBef>
              <a:spcAft>
                <a:spcPts val="0"/>
              </a:spcAft>
              <a:buSzPts val="2300"/>
              <a:buFont typeface="Tahoma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Font typeface="Tahoma"/>
              <a:buChar char="–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36550" rtl="0">
              <a:spcBef>
                <a:spcPts val="300"/>
              </a:spcBef>
              <a:spcAft>
                <a:spcPts val="0"/>
              </a:spcAft>
              <a:buSzPts val="1700"/>
              <a:buFont typeface="Tahoma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23850" rtl="0">
              <a:spcBef>
                <a:spcPts val="300"/>
              </a:spcBef>
              <a:spcAft>
                <a:spcPts val="0"/>
              </a:spcAft>
              <a:buSzPts val="1500"/>
              <a:buFont typeface="Tahoma"/>
              <a:buChar char="–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23850" rtl="0">
              <a:spcBef>
                <a:spcPts val="300"/>
              </a:spcBef>
              <a:spcAft>
                <a:spcPts val="0"/>
              </a:spcAft>
              <a:buSzPts val="1500"/>
              <a:buFont typeface="Tahoma"/>
              <a:buChar char="»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36550" rtl="0">
              <a:spcBef>
                <a:spcPts val="300"/>
              </a:spcBef>
              <a:spcAft>
                <a:spcPts val="0"/>
              </a:spcAft>
              <a:buSzPts val="1700"/>
              <a:buFont typeface="Tahoma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6pPr>
            <a:lvl7pPr marL="3200400" lvl="6" indent="-336550" rtl="0">
              <a:spcBef>
                <a:spcPts val="300"/>
              </a:spcBef>
              <a:spcAft>
                <a:spcPts val="0"/>
              </a:spcAft>
              <a:buSzPts val="1700"/>
              <a:buFont typeface="Tahoma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7pPr>
            <a:lvl8pPr marL="3657600" lvl="7" indent="-336550" rtl="0">
              <a:spcBef>
                <a:spcPts val="300"/>
              </a:spcBef>
              <a:spcAft>
                <a:spcPts val="0"/>
              </a:spcAft>
              <a:buSzPts val="1700"/>
              <a:buFont typeface="Tahoma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8pPr>
            <a:lvl9pPr marL="4114800" lvl="8" indent="-336550" rtl="0">
              <a:spcBef>
                <a:spcPts val="300"/>
              </a:spcBef>
              <a:spcAft>
                <a:spcPts val="0"/>
              </a:spcAft>
              <a:buSzPts val="1700"/>
              <a:buFont typeface="Tahoma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ldNum" idx="12"/>
          </p:nvPr>
        </p:nvSpPr>
        <p:spPr>
          <a:xfrm>
            <a:off x="8038833" y="4904325"/>
            <a:ext cx="548700" cy="393600"/>
          </a:xfrm>
          <a:prstGeom prst="rect">
            <a:avLst/>
          </a:prstGeom>
        </p:spPr>
        <p:txBody>
          <a:bodyPr spcFirstLastPara="1" wrap="square" lIns="75575" tIns="37775" rIns="75575" bIns="377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13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990666" cy="336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ahoma"/>
              <a:buNone/>
              <a:defRPr sz="4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t" anchorCtr="0">
            <a:noAutofit/>
          </a:bodyPr>
          <a:lstStyle>
            <a:lvl1pPr marL="457200" marR="0" lvl="0" indent="-457200" algn="l" rtl="0">
              <a:spcBef>
                <a:spcPts val="700"/>
              </a:spcBef>
              <a:spcAft>
                <a:spcPts val="0"/>
              </a:spcAft>
              <a:buClr>
                <a:srgbClr val="5F5F5F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5F5F5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25450" algn="l" rtl="0">
              <a:spcBef>
                <a:spcPts val="600"/>
              </a:spcBef>
              <a:spcAft>
                <a:spcPts val="0"/>
              </a:spcAft>
              <a:buClr>
                <a:srgbClr val="5F5F5F"/>
              </a:buClr>
              <a:buSzPts val="3100"/>
              <a:buFont typeface="Arial"/>
              <a:buChar char="–"/>
              <a:defRPr sz="3100" b="0" i="0" u="none" strike="noStrike" cap="none">
                <a:solidFill>
                  <a:srgbClr val="5F5F5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93700" algn="l" rtl="0"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rgbClr val="5F5F5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683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F5F5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683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5F5F5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ldNum" idx="12"/>
          </p:nvPr>
        </p:nvSpPr>
        <p:spPr>
          <a:xfrm>
            <a:off x="8107927" y="4938303"/>
            <a:ext cx="38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/>
          <p:nvPr/>
        </p:nvSpPr>
        <p:spPr>
          <a:xfrm>
            <a:off x="8844725" y="4796475"/>
            <a:ext cx="299400" cy="3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</a:rPr>
              <a:t>‹#›</a:t>
            </a:fld>
            <a:endParaRPr sz="900">
              <a:solidFill>
                <a:schemeClr val="lt1"/>
              </a:solidFill>
            </a:endParaRPr>
          </a:p>
        </p:txBody>
      </p:sp>
      <p:sp>
        <p:nvSpPr>
          <p:cNvPr id="124" name="Google Shape;124;p16"/>
          <p:cNvSpPr txBox="1">
            <a:spLocks noGrp="1"/>
          </p:cNvSpPr>
          <p:nvPr>
            <p:ph type="sldNum" idx="12"/>
          </p:nvPr>
        </p:nvSpPr>
        <p:spPr>
          <a:xfrm>
            <a:off x="8107927" y="4938303"/>
            <a:ext cx="38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176181" y="42088"/>
            <a:ext cx="89679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50" rIns="0" bIns="355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0026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CF00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1"/>
          </p:nvPr>
        </p:nvSpPr>
        <p:spPr>
          <a:xfrm>
            <a:off x="176213" y="622261"/>
            <a:ext cx="8911800" cy="42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50" rIns="0" bIns="3555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ldNum" idx="12"/>
          </p:nvPr>
        </p:nvSpPr>
        <p:spPr>
          <a:xfrm>
            <a:off x="8107927" y="4938303"/>
            <a:ext cx="38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176181" y="42088"/>
            <a:ext cx="89679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50" rIns="0" bIns="355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0026"/>
              </a:buClr>
              <a:buSzPts val="2500"/>
              <a:buFont typeface="Calibri"/>
              <a:buNone/>
              <a:defRPr sz="2500" b="0" i="0" u="none" strike="noStrike" cap="none">
                <a:solidFill>
                  <a:srgbClr val="CF0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ldNum" idx="12"/>
          </p:nvPr>
        </p:nvSpPr>
        <p:spPr>
          <a:xfrm>
            <a:off x="8107927" y="4938303"/>
            <a:ext cx="38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75575" tIns="37775" rIns="75575" bIns="377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75575" tIns="37775" rIns="75575" bIns="377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ldNum" idx="3"/>
          </p:nvPr>
        </p:nvSpPr>
        <p:spPr>
          <a:xfrm>
            <a:off x="8107927" y="4938303"/>
            <a:ext cx="38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19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5">
  <p:cSld name="SECTION_HEADER_15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/>
        </p:nvSpPr>
        <p:spPr>
          <a:xfrm>
            <a:off x="8844725" y="4796475"/>
            <a:ext cx="2994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94800" rIns="94800" bIns="948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</a:rPr>
              <a:t>‹#›</a:t>
            </a:fld>
            <a:endParaRPr sz="900">
              <a:solidFill>
                <a:schemeClr val="lt1"/>
              </a:solidFill>
            </a:endParaRPr>
          </a:p>
        </p:txBody>
      </p:sp>
      <p:sp>
        <p:nvSpPr>
          <p:cNvPr id="144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8107927" y="4938303"/>
            <a:ext cx="38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7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20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1752600" y="4930777"/>
            <a:ext cx="4838700" cy="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78308" y="41148"/>
            <a:ext cx="89703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75" rIns="0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600" b="0" cap="none">
                <a:solidFill>
                  <a:srgbClr val="CF0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48701" y="4992689"/>
            <a:ext cx="533400" cy="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3">
  <p:cSld name="SECTION_HEADER_23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8229601" cy="462915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8844725" y="4796475"/>
            <a:ext cx="2994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94800" rIns="94800" bIns="948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</a:rPr>
              <a:t>‹#›</a:t>
            </a:fld>
            <a:endParaRPr sz="900">
              <a:solidFill>
                <a:schemeClr val="lt1"/>
              </a:solidFill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5743205" y="4970285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75575" tIns="37775" rIns="75575" bIns="377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75575" tIns="37775" rIns="75575" bIns="37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75575" tIns="37775" rIns="75575" bIns="3777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22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Text">
  <p:cSld name="1_Title &amp;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176181" y="42088"/>
            <a:ext cx="89679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50" rIns="0" bIns="3555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0026"/>
              </a:buClr>
              <a:buSzPts val="2500"/>
              <a:buFont typeface="Calibri"/>
              <a:buNone/>
              <a:defRPr sz="2500" b="0" i="0" u="none" strike="noStrike" cap="none">
                <a:solidFill>
                  <a:srgbClr val="CF0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176213" y="622261"/>
            <a:ext cx="8911800" cy="42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50" rIns="0" bIns="35550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Image">
  <p:cSld name="Section Header 1 Imag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9" y="0"/>
            <a:ext cx="5988581" cy="336974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81000" y="3943350"/>
            <a:ext cx="838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300" b="1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381000" y="3486152"/>
            <a:ext cx="83820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>
            <a:spLocks noGrp="1"/>
          </p:cNvSpPr>
          <p:nvPr>
            <p:ph type="pic" idx="2"/>
          </p:nvPr>
        </p:nvSpPr>
        <p:spPr>
          <a:xfrm>
            <a:off x="1143" y="1200150"/>
            <a:ext cx="9141900" cy="2209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6705600" y="4781550"/>
            <a:ext cx="114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2971800" y="4781550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380414" y="4914900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4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 Images">
  <p:cSld name="Title Slide 3 Image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9" y="0"/>
            <a:ext cx="5988581" cy="336974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>
            <a:spLocks noGrp="1"/>
          </p:cNvSpPr>
          <p:nvPr>
            <p:ph type="ctrTitle"/>
          </p:nvPr>
        </p:nvSpPr>
        <p:spPr>
          <a:xfrm>
            <a:off x="685800" y="3409952"/>
            <a:ext cx="7772400" cy="7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6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685800" y="4203880"/>
            <a:ext cx="77724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"/>
          <p:cNvSpPr>
            <a:spLocks noGrp="1"/>
          </p:cNvSpPr>
          <p:nvPr>
            <p:ph type="pic" idx="2"/>
          </p:nvPr>
        </p:nvSpPr>
        <p:spPr>
          <a:xfrm>
            <a:off x="1142" y="1219201"/>
            <a:ext cx="1995000" cy="1988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" name="Google Shape;40;p5"/>
          <p:cNvSpPr>
            <a:spLocks noGrp="1"/>
          </p:cNvSpPr>
          <p:nvPr>
            <p:ph type="pic" idx="3"/>
          </p:nvPr>
        </p:nvSpPr>
        <p:spPr>
          <a:xfrm>
            <a:off x="3049524" y="1219201"/>
            <a:ext cx="1995000" cy="1988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1" name="Google Shape;41;p5"/>
          <p:cNvSpPr>
            <a:spLocks noGrp="1"/>
          </p:cNvSpPr>
          <p:nvPr>
            <p:ph type="pic" idx="4"/>
          </p:nvPr>
        </p:nvSpPr>
        <p:spPr>
          <a:xfrm>
            <a:off x="6097905" y="1219201"/>
            <a:ext cx="1995000" cy="1988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6705600" y="4781550"/>
            <a:ext cx="114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2971800" y="4781550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8380414" y="4914900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5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3 Images">
  <p:cSld name="1_Title Slide 3 Image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9" y="0"/>
            <a:ext cx="5988581" cy="33697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ctrTitle"/>
          </p:nvPr>
        </p:nvSpPr>
        <p:spPr>
          <a:xfrm>
            <a:off x="685800" y="2381252"/>
            <a:ext cx="7772400" cy="7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6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1"/>
          </p:nvPr>
        </p:nvSpPr>
        <p:spPr>
          <a:xfrm>
            <a:off x="685800" y="3175179"/>
            <a:ext cx="77724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6705600" y="4781550"/>
            <a:ext cx="114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ftr" idx="11"/>
          </p:nvPr>
        </p:nvSpPr>
        <p:spPr>
          <a:xfrm>
            <a:off x="2971800" y="4781550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8382000" y="4914900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6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 Images">
  <p:cSld name="Section Header 3 Image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9" y="0"/>
            <a:ext cx="5988581" cy="336974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381000" y="3943350"/>
            <a:ext cx="838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300" b="1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381000" y="3486152"/>
            <a:ext cx="83820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>
            <a:spLocks noGrp="1"/>
          </p:cNvSpPr>
          <p:nvPr>
            <p:ph type="pic" idx="2"/>
          </p:nvPr>
        </p:nvSpPr>
        <p:spPr>
          <a:xfrm>
            <a:off x="1142" y="1219201"/>
            <a:ext cx="1995000" cy="1988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9" name="Google Shape;59;p7"/>
          <p:cNvSpPr>
            <a:spLocks noGrp="1"/>
          </p:cNvSpPr>
          <p:nvPr>
            <p:ph type="pic" idx="3"/>
          </p:nvPr>
        </p:nvSpPr>
        <p:spPr>
          <a:xfrm>
            <a:off x="3049524" y="1219201"/>
            <a:ext cx="1995000" cy="1988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0" name="Google Shape;60;p7"/>
          <p:cNvSpPr>
            <a:spLocks noGrp="1"/>
          </p:cNvSpPr>
          <p:nvPr>
            <p:ph type="pic" idx="4"/>
          </p:nvPr>
        </p:nvSpPr>
        <p:spPr>
          <a:xfrm>
            <a:off x="6097905" y="1219201"/>
            <a:ext cx="1995000" cy="1988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1" name="Google Shape;61;p7"/>
          <p:cNvSpPr txBox="1">
            <a:spLocks noGrp="1"/>
          </p:cNvSpPr>
          <p:nvPr>
            <p:ph type="dt" idx="10"/>
          </p:nvPr>
        </p:nvSpPr>
        <p:spPr>
          <a:xfrm>
            <a:off x="6705600" y="4781550"/>
            <a:ext cx="114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ftr" idx="11"/>
          </p:nvPr>
        </p:nvSpPr>
        <p:spPr>
          <a:xfrm>
            <a:off x="2971800" y="4781550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8380414" y="4914900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7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457200" y="742951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2"/>
          </p:nvPr>
        </p:nvSpPr>
        <p:spPr>
          <a:xfrm>
            <a:off x="457200" y="1222772"/>
            <a:ext cx="40401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marL="2286000" lvl="4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marL="2743200" lvl="5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3"/>
          </p:nvPr>
        </p:nvSpPr>
        <p:spPr>
          <a:xfrm>
            <a:off x="4645030" y="742951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body" idx="4"/>
          </p:nvPr>
        </p:nvSpPr>
        <p:spPr>
          <a:xfrm>
            <a:off x="4645030" y="1222772"/>
            <a:ext cx="40419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marL="2286000" lvl="4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marL="2743200" lvl="5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6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8610600" y="4992689"/>
            <a:ext cx="533400" cy="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" name="Google Shape;72;p8" descr="BAS_Slide_16-9_Template-Slid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731919"/>
            <a:ext cx="5990663" cy="26964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4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457204" y="204788"/>
            <a:ext cx="30081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7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00" cy="4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3746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body" idx="2"/>
          </p:nvPr>
        </p:nvSpPr>
        <p:spPr>
          <a:xfrm>
            <a:off x="457204" y="1076329"/>
            <a:ext cx="3008100" cy="3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ldNum" idx="12"/>
          </p:nvPr>
        </p:nvSpPr>
        <p:spPr>
          <a:xfrm>
            <a:off x="8610600" y="4989380"/>
            <a:ext cx="533400" cy="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" name="Google Shape;80;p9" descr="BAS_Slide_16-9_Template-Slid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731919"/>
            <a:ext cx="5990663" cy="26964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9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4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722814"/>
            <a:ext cx="9143998" cy="42068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533400" y="3274220"/>
            <a:ext cx="8153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7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3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533400" y="3699275"/>
            <a:ext cx="8153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dt" idx="10"/>
          </p:nvPr>
        </p:nvSpPr>
        <p:spPr>
          <a:xfrm>
            <a:off x="6667500" y="4932364"/>
            <a:ext cx="838200" cy="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ftr" idx="11"/>
          </p:nvPr>
        </p:nvSpPr>
        <p:spPr>
          <a:xfrm>
            <a:off x="1752600" y="4930777"/>
            <a:ext cx="4838700" cy="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7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ldNum" idx="12"/>
          </p:nvPr>
        </p:nvSpPr>
        <p:spPr>
          <a:xfrm>
            <a:off x="8610600" y="4995851"/>
            <a:ext cx="533400" cy="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10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742950"/>
            <a:ext cx="8229600" cy="3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1"/>
            <a:ext cx="9144000" cy="40500"/>
          </a:xfrm>
          <a:prstGeom prst="rect">
            <a:avLst/>
          </a:prstGeom>
          <a:solidFill>
            <a:srgbClr val="939699"/>
          </a:solidFill>
          <a:ln>
            <a:noFill/>
          </a:ln>
        </p:spPr>
        <p:txBody>
          <a:bodyPr spcFirstLastPara="1" wrap="square" lIns="69575" tIns="34775" rIns="69575" bIns="34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" descr="BAS_Slide_16-9_Template-Slide.png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0" y="4731930"/>
            <a:ext cx="9144000" cy="269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4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8610600" y="4995851"/>
            <a:ext cx="533400" cy="1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1"/>
          <p:cNvSpPr txBox="1"/>
          <p:nvPr/>
        </p:nvSpPr>
        <p:spPr>
          <a:xfrm>
            <a:off x="5704105" y="4993460"/>
            <a:ext cx="2512800" cy="16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600">
                <a:solidFill>
                  <a:srgbClr val="5F5F5F"/>
                </a:solidFill>
              </a:rPr>
              <a:t>5</a:t>
            </a:r>
            <a:r>
              <a:rPr lang="en-US" sz="6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Briggs &amp; Stratton. Proprietary and Confidential.</a:t>
            </a:r>
            <a:endParaRPr sz="600" b="0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1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/>
        </p:nvSpPr>
        <p:spPr>
          <a:xfrm>
            <a:off x="6415705" y="4907810"/>
            <a:ext cx="25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500">
                <a:solidFill>
                  <a:schemeClr val="lt1"/>
                </a:solidFill>
              </a:rPr>
              <a:t>5 </a:t>
            </a: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Briggs &amp; Stratton. Proprietary and Confidential.</a:t>
            </a: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700" b="1" i="0" u="none" strike="noStrike" cap="none"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 txBox="1"/>
          <p:nvPr/>
        </p:nvSpPr>
        <p:spPr>
          <a:xfrm>
            <a:off x="6380205" y="4907810"/>
            <a:ext cx="25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500">
                <a:solidFill>
                  <a:schemeClr val="lt1"/>
                </a:solidFill>
              </a:rPr>
              <a:t>5 </a:t>
            </a: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Briggs &amp; Stratton. Proprietary and Confidential.</a:t>
            </a: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5577100" y="3978775"/>
            <a:ext cx="33159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</a:rPr>
              <a:t>Tom Rugg, Briggs &amp; Stratton</a:t>
            </a:r>
            <a:endParaRPr sz="1300">
              <a:solidFill>
                <a:schemeClr val="lt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</a:rPr>
              <a:t>February 24, 2025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6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27" name="Google Shape;327;p36"/>
          <p:cNvSpPr txBox="1"/>
          <p:nvPr/>
        </p:nvSpPr>
        <p:spPr>
          <a:xfrm>
            <a:off x="6380205" y="4907810"/>
            <a:ext cx="25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500">
                <a:solidFill>
                  <a:schemeClr val="lt1"/>
                </a:solidFill>
              </a:rPr>
              <a:t>5 </a:t>
            </a: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Briggs &amp; Stratton. Proprietary and Confidential.</a:t>
            </a: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"/>
          <p:cNvSpPr/>
          <p:nvPr/>
        </p:nvSpPr>
        <p:spPr>
          <a:xfrm>
            <a:off x="3353363" y="1446794"/>
            <a:ext cx="2454000" cy="2421600"/>
          </a:xfrm>
          <a:prstGeom prst="roundRect">
            <a:avLst>
              <a:gd name="adj" fmla="val 764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/>
          <p:nvPr/>
        </p:nvSpPr>
        <p:spPr>
          <a:xfrm>
            <a:off x="3608295" y="4014173"/>
            <a:ext cx="2038800" cy="5541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Longer experience with battery</a:t>
            </a:r>
            <a:br>
              <a:rPr lang="en-US" sz="1000">
                <a:solidFill>
                  <a:schemeClr val="lt1"/>
                </a:solidFill>
              </a:rPr>
            </a:br>
            <a:r>
              <a:rPr lang="en-US" sz="1000">
                <a:solidFill>
                  <a:schemeClr val="lt1"/>
                </a:solidFill>
              </a:rPr>
              <a:t>results in </a:t>
            </a:r>
            <a:r>
              <a:rPr lang="en-US" sz="1000" b="1">
                <a:solidFill>
                  <a:schemeClr val="lt1"/>
                </a:solidFill>
              </a:rPr>
              <a:t>lower</a:t>
            </a:r>
            <a:r>
              <a:rPr lang="en-US" sz="1000">
                <a:solidFill>
                  <a:schemeClr val="lt1"/>
                </a:solidFill>
              </a:rPr>
              <a:t> satisfaction</a:t>
            </a:r>
            <a:endParaRPr sz="1200"/>
          </a:p>
        </p:txBody>
      </p:sp>
      <p:sp>
        <p:nvSpPr>
          <p:cNvPr id="335" name="Google Shape;335;p37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cxnSp>
        <p:nvCxnSpPr>
          <p:cNvPr id="336" name="Google Shape;336;p37"/>
          <p:cNvCxnSpPr/>
          <p:nvPr/>
        </p:nvCxnSpPr>
        <p:spPr>
          <a:xfrm rot="10800000">
            <a:off x="5889125" y="687575"/>
            <a:ext cx="0" cy="38073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37"/>
          <p:cNvSpPr txBox="1"/>
          <p:nvPr/>
        </p:nvSpPr>
        <p:spPr>
          <a:xfrm>
            <a:off x="5990000" y="615600"/>
            <a:ext cx="2886000" cy="3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5F5F5F"/>
                </a:solidFill>
              </a:rPr>
              <a:t>Key Takeaways</a:t>
            </a:r>
            <a:endParaRPr sz="1600" dirty="0">
              <a:solidFill>
                <a:srgbClr val="5F5F5F"/>
              </a:solidFill>
            </a:endParaRPr>
          </a:p>
          <a:p>
            <a:pPr marL="285750" lvl="0" indent="-2476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Battery is most prevalent in handheld and has established a ~45% share position in gas powered mowers</a:t>
            </a:r>
          </a:p>
          <a:p>
            <a:pPr marL="285750" lvl="0" indent="-2476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Research shows consumer </a:t>
            </a:r>
            <a:r>
              <a:rPr lang="en-US" sz="1200" dirty="0">
                <a:solidFill>
                  <a:srgbClr val="5F5F5F"/>
                </a:solidFill>
              </a:rPr>
              <a:t>frustration with battery grows over </a:t>
            </a:r>
            <a:r>
              <a:rPr lang="en-US" sz="1200" dirty="0" smtClean="0">
                <a:solidFill>
                  <a:srgbClr val="5F5F5F"/>
                </a:solidFill>
              </a:rPr>
              <a:t>time resulting in gas gaining share in 2024</a:t>
            </a:r>
            <a:endParaRPr sz="1200" dirty="0">
              <a:solidFill>
                <a:srgbClr val="5F5F5F"/>
              </a:solidFill>
            </a:endParaRPr>
          </a:p>
          <a:p>
            <a:pPr marL="285750" lvl="0" indent="-2476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Less </a:t>
            </a:r>
            <a:r>
              <a:rPr lang="en-US" sz="1200" dirty="0">
                <a:solidFill>
                  <a:srgbClr val="5F5F5F"/>
                </a:solidFill>
              </a:rPr>
              <a:t>than 1% of other Turf categories powered by </a:t>
            </a:r>
            <a:r>
              <a:rPr lang="en-US" sz="1200" dirty="0" smtClean="0">
                <a:solidFill>
                  <a:srgbClr val="5F5F5F"/>
                </a:solidFill>
              </a:rPr>
              <a:t>battery</a:t>
            </a:r>
          </a:p>
          <a:p>
            <a:pPr marL="285750" lvl="0" indent="-2476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Major obstacles related to product performance, cost and return on investment have slowed anticipated adoption of Battery</a:t>
            </a:r>
            <a:endParaRPr sz="1200" dirty="0">
              <a:solidFill>
                <a:srgbClr val="5F5F5F"/>
              </a:solidFill>
            </a:endParaRPr>
          </a:p>
          <a:p>
            <a:pPr marL="285750" lvl="0" indent="-171450" algn="l" rtl="0">
              <a:spcBef>
                <a:spcPts val="600"/>
              </a:spcBef>
              <a:spcAft>
                <a:spcPts val="600"/>
              </a:spcAft>
              <a:buNone/>
            </a:pPr>
            <a:endParaRPr sz="1200" dirty="0">
              <a:solidFill>
                <a:srgbClr val="5F5F5F"/>
              </a:solidFill>
            </a:endParaRPr>
          </a:p>
        </p:txBody>
      </p:sp>
      <p:sp>
        <p:nvSpPr>
          <p:cNvPr id="338" name="Google Shape;338;p37"/>
          <p:cNvSpPr txBox="1"/>
          <p:nvPr/>
        </p:nvSpPr>
        <p:spPr>
          <a:xfrm>
            <a:off x="306050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TECHNOLOGY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339" name="Google Shape;339;p37"/>
          <p:cNvSpPr txBox="1"/>
          <p:nvPr/>
        </p:nvSpPr>
        <p:spPr>
          <a:xfrm>
            <a:off x="306050" y="544225"/>
            <a:ext cx="45864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F5F5F"/>
                </a:solidFill>
              </a:rPr>
              <a:t>Battery power will grow but adoption has slowed in some segments.</a:t>
            </a:r>
            <a:endParaRPr sz="200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1"/>
              </a:solidFill>
            </a:endParaRPr>
          </a:p>
        </p:txBody>
      </p:sp>
      <p:sp>
        <p:nvSpPr>
          <p:cNvPr id="340" name="Google Shape;340;p37"/>
          <p:cNvSpPr txBox="1"/>
          <p:nvPr/>
        </p:nvSpPr>
        <p:spPr>
          <a:xfrm>
            <a:off x="4023500" y="4752700"/>
            <a:ext cx="4917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chemeClr val="lt1"/>
                </a:solidFill>
              </a:rPr>
              <a:t>Source: Walk Shipments: OPEI. Battery Satisfaction: B&amp;S Battery Mower Customer Sentiment Survey May 2024.</a:t>
            </a:r>
            <a:endParaRPr sz="500">
              <a:solidFill>
                <a:schemeClr val="lt1"/>
              </a:solidFill>
            </a:endParaRPr>
          </a:p>
        </p:txBody>
      </p:sp>
      <p:sp>
        <p:nvSpPr>
          <p:cNvPr id="341" name="Google Shape;341;p37"/>
          <p:cNvSpPr/>
          <p:nvPr/>
        </p:nvSpPr>
        <p:spPr>
          <a:xfrm>
            <a:off x="5044786" y="3631286"/>
            <a:ext cx="120300" cy="132000"/>
          </a:xfrm>
          <a:prstGeom prst="rect">
            <a:avLst/>
          </a:prstGeom>
          <a:solidFill>
            <a:srgbClr val="FF6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7"/>
          <p:cNvSpPr txBox="1"/>
          <p:nvPr/>
        </p:nvSpPr>
        <p:spPr>
          <a:xfrm>
            <a:off x="3070650" y="1899077"/>
            <a:ext cx="88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5F5F5F"/>
                </a:solidFill>
              </a:rPr>
              <a:t>&lt;1 Yr</a:t>
            </a:r>
            <a:endParaRPr b="1">
              <a:solidFill>
                <a:srgbClr val="5F5F5F"/>
              </a:solidFill>
            </a:endParaRPr>
          </a:p>
        </p:txBody>
      </p:sp>
      <p:sp>
        <p:nvSpPr>
          <p:cNvPr id="343" name="Google Shape;343;p37"/>
          <p:cNvSpPr txBox="1"/>
          <p:nvPr/>
        </p:nvSpPr>
        <p:spPr>
          <a:xfrm>
            <a:off x="5142043" y="3497174"/>
            <a:ext cx="88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434343"/>
                </a:solidFill>
              </a:rPr>
              <a:t>Battery Advocates</a:t>
            </a:r>
            <a:endParaRPr sz="700">
              <a:solidFill>
                <a:srgbClr val="434343"/>
              </a:solidFill>
            </a:endParaRPr>
          </a:p>
        </p:txBody>
      </p:sp>
      <p:sp>
        <p:nvSpPr>
          <p:cNvPr id="344" name="Google Shape;344;p37"/>
          <p:cNvSpPr txBox="1"/>
          <p:nvPr/>
        </p:nvSpPr>
        <p:spPr>
          <a:xfrm>
            <a:off x="3070650" y="2400377"/>
            <a:ext cx="88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5F5F5F"/>
                </a:solidFill>
              </a:rPr>
              <a:t>2 Yr</a:t>
            </a:r>
            <a:endParaRPr b="1">
              <a:solidFill>
                <a:srgbClr val="5F5F5F"/>
              </a:solidFill>
            </a:endParaRPr>
          </a:p>
        </p:txBody>
      </p:sp>
      <p:sp>
        <p:nvSpPr>
          <p:cNvPr id="345" name="Google Shape;345;p37"/>
          <p:cNvSpPr txBox="1"/>
          <p:nvPr/>
        </p:nvSpPr>
        <p:spPr>
          <a:xfrm>
            <a:off x="3070650" y="2901677"/>
            <a:ext cx="88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5F5F5F"/>
                </a:solidFill>
              </a:rPr>
              <a:t>5 Yr</a:t>
            </a:r>
            <a:endParaRPr b="1">
              <a:solidFill>
                <a:srgbClr val="5F5F5F"/>
              </a:solidFill>
            </a:endParaRPr>
          </a:p>
        </p:txBody>
      </p:sp>
      <p:sp>
        <p:nvSpPr>
          <p:cNvPr id="346" name="Google Shape;346;p37"/>
          <p:cNvSpPr txBox="1"/>
          <p:nvPr/>
        </p:nvSpPr>
        <p:spPr>
          <a:xfrm>
            <a:off x="3781850" y="1459577"/>
            <a:ext cx="200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Battery Mower Owners</a:t>
            </a:r>
            <a:endParaRPr sz="1200" b="1">
              <a:solidFill>
                <a:srgbClr val="5F5F5F"/>
              </a:solidFill>
            </a:endParaRPr>
          </a:p>
        </p:txBody>
      </p:sp>
      <p:pic>
        <p:nvPicPr>
          <p:cNvPr id="347" name="Google Shape;3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3102" y="1742989"/>
            <a:ext cx="1923899" cy="174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7"/>
          <p:cNvPicPr preferRelativeResize="0"/>
          <p:nvPr/>
        </p:nvPicPr>
        <p:blipFill rotWithShape="1">
          <a:blip r:embed="rId4">
            <a:alphaModFix/>
          </a:blip>
          <a:srcRect l="81405" t="48906" r="1711" b="42257"/>
          <a:stretch/>
        </p:blipFill>
        <p:spPr>
          <a:xfrm>
            <a:off x="697600" y="3265399"/>
            <a:ext cx="690799" cy="2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7"/>
          <p:cNvSpPr txBox="1"/>
          <p:nvPr/>
        </p:nvSpPr>
        <p:spPr>
          <a:xfrm>
            <a:off x="306050" y="1459577"/>
            <a:ext cx="200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U.S. Walk-Behind Trends</a:t>
            </a:r>
            <a:endParaRPr sz="1200" b="1">
              <a:solidFill>
                <a:srgbClr val="5F5F5F"/>
              </a:solidFill>
            </a:endParaRPr>
          </a:p>
        </p:txBody>
      </p:sp>
      <p:pic>
        <p:nvPicPr>
          <p:cNvPr id="350" name="Google Shape;350;p37"/>
          <p:cNvPicPr preferRelativeResize="0"/>
          <p:nvPr/>
        </p:nvPicPr>
        <p:blipFill rotWithShape="1">
          <a:blip r:embed="rId4">
            <a:alphaModFix/>
          </a:blip>
          <a:srcRect l="81405" t="57294" r="1711" b="33868"/>
          <a:stretch/>
        </p:blipFill>
        <p:spPr>
          <a:xfrm>
            <a:off x="1272675" y="3265399"/>
            <a:ext cx="690799" cy="2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7"/>
          <p:cNvSpPr/>
          <p:nvPr/>
        </p:nvSpPr>
        <p:spPr>
          <a:xfrm>
            <a:off x="2579181" y="2349194"/>
            <a:ext cx="616800" cy="61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7"/>
          <p:cNvSpPr txBox="1"/>
          <p:nvPr/>
        </p:nvSpPr>
        <p:spPr>
          <a:xfrm>
            <a:off x="2606872" y="2459663"/>
            <a:ext cx="57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>
                <a:solidFill>
                  <a:schemeClr val="lt1"/>
                </a:solidFill>
              </a:rPr>
              <a:t>WHY?</a:t>
            </a:r>
            <a:endParaRPr sz="1300" b="1">
              <a:solidFill>
                <a:schemeClr val="lt1"/>
              </a:solidFill>
            </a:endParaRPr>
          </a:p>
        </p:txBody>
      </p:sp>
      <p:pic>
        <p:nvPicPr>
          <p:cNvPr id="353" name="Google Shape;35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525" y="1873078"/>
            <a:ext cx="2385451" cy="130749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7"/>
          <p:cNvSpPr/>
          <p:nvPr/>
        </p:nvSpPr>
        <p:spPr>
          <a:xfrm>
            <a:off x="1927200" y="2425544"/>
            <a:ext cx="444900" cy="464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5" name="Google Shape;355;p37"/>
          <p:cNvCxnSpPr>
            <a:stCxn id="354" idx="3"/>
            <a:endCxn id="351" idx="2"/>
          </p:cNvCxnSpPr>
          <p:nvPr/>
        </p:nvCxnSpPr>
        <p:spPr>
          <a:xfrm>
            <a:off x="2372100" y="2657594"/>
            <a:ext cx="207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6" name="Google Shape;356;p37"/>
          <p:cNvCxnSpPr>
            <a:stCxn id="351" idx="6"/>
            <a:endCxn id="333" idx="1"/>
          </p:cNvCxnSpPr>
          <p:nvPr/>
        </p:nvCxnSpPr>
        <p:spPr>
          <a:xfrm>
            <a:off x="3195981" y="2657594"/>
            <a:ext cx="157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7" name="Google Shape;357;p37"/>
          <p:cNvSpPr/>
          <p:nvPr/>
        </p:nvSpPr>
        <p:spPr>
          <a:xfrm>
            <a:off x="3608311" y="3631286"/>
            <a:ext cx="120300" cy="132000"/>
          </a:xfrm>
          <a:prstGeom prst="rect">
            <a:avLst/>
          </a:prstGeom>
          <a:solidFill>
            <a:srgbClr val="589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7"/>
          <p:cNvSpPr txBox="1"/>
          <p:nvPr/>
        </p:nvSpPr>
        <p:spPr>
          <a:xfrm>
            <a:off x="3705568" y="3497174"/>
            <a:ext cx="88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434343"/>
                </a:solidFill>
              </a:rPr>
              <a:t>Gas </a:t>
            </a:r>
            <a:br>
              <a:rPr lang="en-US" sz="700">
                <a:solidFill>
                  <a:srgbClr val="434343"/>
                </a:solidFill>
              </a:rPr>
            </a:br>
            <a:r>
              <a:rPr lang="en-US" sz="700">
                <a:solidFill>
                  <a:srgbClr val="434343"/>
                </a:solidFill>
              </a:rPr>
              <a:t>Advocates</a:t>
            </a:r>
            <a:endParaRPr sz="700">
              <a:solidFill>
                <a:srgbClr val="434343"/>
              </a:solidFill>
            </a:endParaRPr>
          </a:p>
        </p:txBody>
      </p:sp>
      <p:sp>
        <p:nvSpPr>
          <p:cNvPr id="359" name="Google Shape;359;p37"/>
          <p:cNvSpPr/>
          <p:nvPr/>
        </p:nvSpPr>
        <p:spPr>
          <a:xfrm>
            <a:off x="4366074" y="3631286"/>
            <a:ext cx="120300" cy="132000"/>
          </a:xfrm>
          <a:prstGeom prst="rect">
            <a:avLst/>
          </a:prstGeom>
          <a:solidFill>
            <a:srgbClr val="024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7"/>
          <p:cNvSpPr txBox="1"/>
          <p:nvPr/>
        </p:nvSpPr>
        <p:spPr>
          <a:xfrm>
            <a:off x="4463330" y="3548738"/>
            <a:ext cx="889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434343"/>
                </a:solidFill>
              </a:rPr>
              <a:t>Neutral</a:t>
            </a:r>
            <a:endParaRPr sz="70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8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67" name="Google Shape;367;p38"/>
          <p:cNvSpPr txBox="1"/>
          <p:nvPr/>
        </p:nvSpPr>
        <p:spPr>
          <a:xfrm>
            <a:off x="352325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TECHNOLOGY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368" name="Google Shape;368;p38"/>
          <p:cNvSpPr txBox="1"/>
          <p:nvPr/>
        </p:nvSpPr>
        <p:spPr>
          <a:xfrm>
            <a:off x="306050" y="544225"/>
            <a:ext cx="69210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F5F5F"/>
                </a:solidFill>
              </a:rPr>
              <a:t>Hybrid / Autonomous may come before battery.</a:t>
            </a:r>
            <a:endParaRPr sz="200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1"/>
              </a:solidFill>
            </a:endParaRPr>
          </a:p>
        </p:txBody>
      </p:sp>
      <p:sp>
        <p:nvSpPr>
          <p:cNvPr id="369" name="Google Shape;369;p38"/>
          <p:cNvSpPr txBox="1"/>
          <p:nvPr/>
        </p:nvSpPr>
        <p:spPr>
          <a:xfrm>
            <a:off x="352325" y="2451550"/>
            <a:ext cx="4074900" cy="23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Commercial Benefits: </a:t>
            </a:r>
            <a:endParaRPr sz="1200" b="1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Remote Control - Operator Safety</a:t>
            </a:r>
            <a:endParaRPr sz="120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Autonomous Programming - Crew efficiency </a:t>
            </a:r>
            <a:br>
              <a:rPr lang="en-US" sz="1200">
                <a:solidFill>
                  <a:srgbClr val="5F5F5F"/>
                </a:solidFill>
              </a:rPr>
            </a:br>
            <a:r>
              <a:rPr lang="en-US" sz="1200">
                <a:solidFill>
                  <a:srgbClr val="5F5F5F"/>
                </a:solidFill>
              </a:rPr>
              <a:t>(29% of landscapers say labor #1 pressing concern)</a:t>
            </a:r>
            <a:endParaRPr sz="12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F5F5F"/>
                </a:solidFill>
              </a:rPr>
              <a:t/>
            </a:r>
            <a:br>
              <a:rPr lang="en-US" sz="1200">
                <a:solidFill>
                  <a:srgbClr val="5F5F5F"/>
                </a:solidFill>
              </a:rPr>
            </a:br>
            <a:r>
              <a:rPr lang="en-US" sz="1200" b="1">
                <a:solidFill>
                  <a:srgbClr val="5F5F5F"/>
                </a:solidFill>
              </a:rPr>
              <a:t>Hybrid Rationale:</a:t>
            </a:r>
            <a:endParaRPr sz="1200" b="1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Lower center of gravity, range extension</a:t>
            </a:r>
            <a:endParaRPr sz="120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Allows OEMs to refine technology to bridge the gap between battery and gas</a:t>
            </a:r>
            <a:endParaRPr sz="1200">
              <a:solidFill>
                <a:srgbClr val="5F5F5F"/>
              </a:solidFill>
            </a:endParaRPr>
          </a:p>
        </p:txBody>
      </p:sp>
      <p:pic>
        <p:nvPicPr>
          <p:cNvPr id="370" name="Google Shape;3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100" y="1071326"/>
            <a:ext cx="2865055" cy="12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8"/>
          <p:cNvSpPr txBox="1"/>
          <p:nvPr/>
        </p:nvSpPr>
        <p:spPr>
          <a:xfrm>
            <a:off x="372050" y="1303075"/>
            <a:ext cx="24462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5F5F"/>
                </a:solidFill>
              </a:rPr>
              <a:t>Consumer Robotic mowers continue to grow slowly,even with increased awareness and trial</a:t>
            </a:r>
            <a:endParaRPr sz="12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rgbClr val="5F5F5F"/>
                </a:solidFill>
              </a:rPr>
              <a:t>Farnsworth - OPEI Forum, Oct 2024</a:t>
            </a:r>
            <a:endParaRPr sz="7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2" name="Google Shape;372;p38"/>
          <p:cNvCxnSpPr/>
          <p:nvPr/>
        </p:nvCxnSpPr>
        <p:spPr>
          <a:xfrm>
            <a:off x="352325" y="2418725"/>
            <a:ext cx="52164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3" name="Google Shape;373;p38"/>
          <p:cNvPicPr preferRelativeResize="0"/>
          <p:nvPr/>
        </p:nvPicPr>
        <p:blipFill rotWithShape="1">
          <a:blip r:embed="rId4">
            <a:alphaModFix/>
          </a:blip>
          <a:srcRect t="7777" b="3239"/>
          <a:stretch/>
        </p:blipFill>
        <p:spPr>
          <a:xfrm>
            <a:off x="6601625" y="-12"/>
            <a:ext cx="2542377" cy="149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1620" y="1499057"/>
            <a:ext cx="2542375" cy="149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8"/>
          <p:cNvPicPr preferRelativeResize="0"/>
          <p:nvPr/>
        </p:nvPicPr>
        <p:blipFill rotWithShape="1">
          <a:blip r:embed="rId6">
            <a:alphaModFix/>
          </a:blip>
          <a:srcRect t="19423" b="3039"/>
          <a:stretch/>
        </p:blipFill>
        <p:spPr>
          <a:xfrm>
            <a:off x="6601625" y="2998125"/>
            <a:ext cx="2542376" cy="167102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8"/>
          <p:cNvSpPr/>
          <p:nvPr/>
        </p:nvSpPr>
        <p:spPr>
          <a:xfrm>
            <a:off x="6613075" y="1255650"/>
            <a:ext cx="2542500" cy="2433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8"/>
          <p:cNvSpPr txBox="1"/>
          <p:nvPr/>
        </p:nvSpPr>
        <p:spPr>
          <a:xfrm>
            <a:off x="6601613" y="1177199"/>
            <a:ext cx="2309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1">
                <a:solidFill>
                  <a:schemeClr val="lt1"/>
                </a:solidFill>
              </a:rPr>
              <a:t>SCAG - TREE FROG</a:t>
            </a:r>
            <a:r>
              <a:rPr lang="en-US" sz="600">
                <a:solidFill>
                  <a:schemeClr val="lt1"/>
                </a:solidFill>
              </a:rPr>
              <a:t/>
            </a:r>
            <a:br>
              <a:rPr lang="en-US" sz="600">
                <a:solidFill>
                  <a:schemeClr val="lt1"/>
                </a:solidFill>
              </a:rPr>
            </a:br>
            <a:r>
              <a:rPr lang="en-US" sz="500">
                <a:solidFill>
                  <a:schemeClr val="lt1"/>
                </a:solidFill>
              </a:rPr>
              <a:t>Hybrid 40HP / 9kWh, Remote Control up to 45 deg</a:t>
            </a:r>
            <a:endParaRPr sz="500">
              <a:solidFill>
                <a:schemeClr val="lt1"/>
              </a:solidFill>
            </a:endParaRPr>
          </a:p>
        </p:txBody>
      </p:sp>
      <p:sp>
        <p:nvSpPr>
          <p:cNvPr id="378" name="Google Shape;378;p38"/>
          <p:cNvSpPr/>
          <p:nvPr/>
        </p:nvSpPr>
        <p:spPr>
          <a:xfrm>
            <a:off x="6607288" y="2766075"/>
            <a:ext cx="2542500" cy="2433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8"/>
          <p:cNvSpPr txBox="1"/>
          <p:nvPr/>
        </p:nvSpPr>
        <p:spPr>
          <a:xfrm>
            <a:off x="6595825" y="2687624"/>
            <a:ext cx="2309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 b="1">
                <a:solidFill>
                  <a:schemeClr val="lt1"/>
                </a:solidFill>
              </a:rPr>
              <a:t>FERRIS - FRC7</a:t>
            </a:r>
            <a:r>
              <a:rPr lang="en-US" sz="500">
                <a:solidFill>
                  <a:schemeClr val="lt1"/>
                </a:solidFill>
              </a:rPr>
              <a:t/>
            </a:r>
            <a:br>
              <a:rPr lang="en-US" sz="500">
                <a:solidFill>
                  <a:schemeClr val="lt1"/>
                </a:solidFill>
              </a:rPr>
            </a:br>
            <a:r>
              <a:rPr lang="en-US" sz="500">
                <a:solidFill>
                  <a:schemeClr val="lt1"/>
                </a:solidFill>
              </a:rPr>
              <a:t>Hybrid 23HP EFI / 48V e-Drive, Remote Control up to 55 deg</a:t>
            </a:r>
            <a:endParaRPr sz="500" b="1">
              <a:solidFill>
                <a:schemeClr val="lt1"/>
              </a:solidFill>
            </a:endParaRPr>
          </a:p>
        </p:txBody>
      </p:sp>
      <p:sp>
        <p:nvSpPr>
          <p:cNvPr id="380" name="Google Shape;380;p38"/>
          <p:cNvSpPr/>
          <p:nvPr/>
        </p:nvSpPr>
        <p:spPr>
          <a:xfrm>
            <a:off x="6607350" y="4445800"/>
            <a:ext cx="2542500" cy="223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8"/>
          <p:cNvSpPr txBox="1"/>
          <p:nvPr/>
        </p:nvSpPr>
        <p:spPr>
          <a:xfrm>
            <a:off x="6595825" y="4367349"/>
            <a:ext cx="2309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 b="1">
                <a:solidFill>
                  <a:schemeClr val="lt1"/>
                </a:solidFill>
              </a:rPr>
              <a:t>WRIGHT - ZK</a:t>
            </a:r>
            <a:r>
              <a:rPr lang="en-US" sz="500">
                <a:solidFill>
                  <a:schemeClr val="lt1"/>
                </a:solidFill>
              </a:rPr>
              <a:t/>
            </a:r>
            <a:br>
              <a:rPr lang="en-US" sz="500">
                <a:solidFill>
                  <a:schemeClr val="lt1"/>
                </a:solidFill>
              </a:rPr>
            </a:br>
            <a:r>
              <a:rPr lang="en-US" sz="500">
                <a:solidFill>
                  <a:schemeClr val="lt1"/>
                </a:solidFill>
              </a:rPr>
              <a:t>Autonomous Stander 40HP, Programmable via Greenzie</a:t>
            </a:r>
            <a:endParaRPr sz="500" b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88" name="Google Shape;388;p39"/>
          <p:cNvSpPr txBox="1"/>
          <p:nvPr/>
        </p:nvSpPr>
        <p:spPr>
          <a:xfrm>
            <a:off x="306050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TECHNOLOGY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389" name="Google Shape;389;p39"/>
          <p:cNvSpPr txBox="1"/>
          <p:nvPr/>
        </p:nvSpPr>
        <p:spPr>
          <a:xfrm>
            <a:off x="306050" y="544225"/>
            <a:ext cx="63168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F5F5F"/>
                </a:solidFill>
              </a:rPr>
              <a:t>Servicing battery-powered equipment is different.</a:t>
            </a:r>
            <a:endParaRPr sz="200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1"/>
              </a:solidFill>
            </a:endParaRPr>
          </a:p>
        </p:txBody>
      </p:sp>
      <p:pic>
        <p:nvPicPr>
          <p:cNvPr id="390" name="Google Shape;390;p39"/>
          <p:cNvPicPr preferRelativeResize="0"/>
          <p:nvPr/>
        </p:nvPicPr>
        <p:blipFill rotWithShape="1">
          <a:blip r:embed="rId4">
            <a:alphaModFix/>
          </a:blip>
          <a:srcRect b="13359"/>
          <a:stretch/>
        </p:blipFill>
        <p:spPr>
          <a:xfrm>
            <a:off x="306050" y="1198250"/>
            <a:ext cx="8464876" cy="20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9"/>
          <p:cNvSpPr txBox="1"/>
          <p:nvPr/>
        </p:nvSpPr>
        <p:spPr>
          <a:xfrm>
            <a:off x="334613" y="3153100"/>
            <a:ext cx="1691400" cy="10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5F5F5F"/>
                </a:solidFill>
              </a:rPr>
              <a:t>With our service tool (same tool used on engines), can determine if battery is safe to return via normal freight</a:t>
            </a:r>
            <a:endParaRPr sz="1200">
              <a:solidFill>
                <a:srgbClr val="5F5F5F"/>
              </a:solidFill>
            </a:endParaRPr>
          </a:p>
        </p:txBody>
      </p:sp>
      <p:sp>
        <p:nvSpPr>
          <p:cNvPr id="392" name="Google Shape;392;p39"/>
          <p:cNvSpPr txBox="1"/>
          <p:nvPr/>
        </p:nvSpPr>
        <p:spPr>
          <a:xfrm>
            <a:off x="2186525" y="3153100"/>
            <a:ext cx="1367400" cy="10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5F5F5F"/>
                </a:solidFill>
              </a:rPr>
              <a:t>Call center manages and authorizes return </a:t>
            </a:r>
            <a:endParaRPr sz="1200">
              <a:solidFill>
                <a:srgbClr val="5F5F5F"/>
              </a:solidFill>
            </a:endParaRPr>
          </a:p>
        </p:txBody>
      </p:sp>
      <p:sp>
        <p:nvSpPr>
          <p:cNvPr id="393" name="Google Shape;393;p39"/>
          <p:cNvSpPr txBox="1"/>
          <p:nvPr/>
        </p:nvSpPr>
        <p:spPr>
          <a:xfrm>
            <a:off x="3634200" y="3153100"/>
            <a:ext cx="2141100" cy="15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F5F5F"/>
                </a:solidFill>
              </a:rPr>
              <a:t>Replacement shipped to dealer with documentation and packaging, no hazmat needed</a:t>
            </a:r>
            <a:endParaRPr sz="11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5F5F5F"/>
                </a:solidFill>
              </a:rPr>
              <a:t>OR</a:t>
            </a:r>
            <a:endParaRPr sz="1000" b="1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5F5F5F"/>
                </a:solidFill>
              </a:rPr>
              <a:t>If deemed damaged, we coordinate fireproof container to ship straight to recycler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394" name="Google Shape;394;p39"/>
          <p:cNvSpPr txBox="1"/>
          <p:nvPr/>
        </p:nvSpPr>
        <p:spPr>
          <a:xfrm>
            <a:off x="5992299" y="3153100"/>
            <a:ext cx="13674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5F5F5F"/>
                </a:solidFill>
              </a:rPr>
              <a:t>Batteries come back to refurbisher </a:t>
            </a:r>
            <a:endParaRPr sz="900">
              <a:solidFill>
                <a:srgbClr val="5F5F5F"/>
              </a:solidFill>
            </a:endParaRPr>
          </a:p>
        </p:txBody>
      </p:sp>
      <p:sp>
        <p:nvSpPr>
          <p:cNvPr id="395" name="Google Shape;395;p39"/>
          <p:cNvSpPr txBox="1"/>
          <p:nvPr/>
        </p:nvSpPr>
        <p:spPr>
          <a:xfrm>
            <a:off x="7584938" y="3153100"/>
            <a:ext cx="12216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5F5F5F"/>
                </a:solidFill>
              </a:rPr>
              <a:t>If battery deemed unfit for refurbishment, sent to recycling partner   </a:t>
            </a:r>
            <a:endParaRPr sz="11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5F5F5F"/>
              </a:solidFill>
            </a:endParaRPr>
          </a:p>
        </p:txBody>
      </p:sp>
      <p:cxnSp>
        <p:nvCxnSpPr>
          <p:cNvPr id="396" name="Google Shape;396;p39"/>
          <p:cNvCxnSpPr/>
          <p:nvPr/>
        </p:nvCxnSpPr>
        <p:spPr>
          <a:xfrm>
            <a:off x="2106263" y="3251425"/>
            <a:ext cx="0" cy="11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7" name="Google Shape;397;p39"/>
          <p:cNvCxnSpPr/>
          <p:nvPr/>
        </p:nvCxnSpPr>
        <p:spPr>
          <a:xfrm>
            <a:off x="3512463" y="3251425"/>
            <a:ext cx="0" cy="11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8" name="Google Shape;398;p39"/>
          <p:cNvCxnSpPr/>
          <p:nvPr/>
        </p:nvCxnSpPr>
        <p:spPr>
          <a:xfrm>
            <a:off x="5894425" y="3251425"/>
            <a:ext cx="0" cy="11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9" name="Google Shape;399;p39"/>
          <p:cNvCxnSpPr/>
          <p:nvPr/>
        </p:nvCxnSpPr>
        <p:spPr>
          <a:xfrm>
            <a:off x="7457538" y="3251425"/>
            <a:ext cx="0" cy="112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406" name="Google Shape;406;p40"/>
          <p:cNvSpPr txBox="1"/>
          <p:nvPr/>
        </p:nvSpPr>
        <p:spPr>
          <a:xfrm>
            <a:off x="352325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TECHNOLOGY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407" name="Google Shape;407;p40"/>
          <p:cNvSpPr txBox="1"/>
          <p:nvPr/>
        </p:nvSpPr>
        <p:spPr>
          <a:xfrm>
            <a:off x="306050" y="544225"/>
            <a:ext cx="4084200" cy="835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5F5F5F"/>
                </a:solidFill>
              </a:rPr>
              <a:t>A.I. </a:t>
            </a:r>
            <a:r>
              <a:rPr lang="en-US" sz="2000" dirty="0" smtClean="0">
                <a:solidFill>
                  <a:srgbClr val="5F5F5F"/>
                </a:solidFill>
              </a:rPr>
              <a:t>and Connected Products will impact </a:t>
            </a:r>
            <a:r>
              <a:rPr lang="en-US" sz="2000" dirty="0">
                <a:solidFill>
                  <a:srgbClr val="5F5F5F"/>
                </a:solidFill>
              </a:rPr>
              <a:t>our categories.</a:t>
            </a:r>
            <a:endParaRPr sz="2000" dirty="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 dirty="0">
              <a:solidFill>
                <a:schemeClr val="dk1"/>
              </a:solidFill>
            </a:endParaRPr>
          </a:p>
        </p:txBody>
      </p:sp>
      <p:cxnSp>
        <p:nvCxnSpPr>
          <p:cNvPr id="408" name="Google Shape;408;p40"/>
          <p:cNvCxnSpPr/>
          <p:nvPr/>
        </p:nvCxnSpPr>
        <p:spPr>
          <a:xfrm rot="10800000">
            <a:off x="5182250" y="687575"/>
            <a:ext cx="0" cy="38073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9" name="Google Shape;4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4450" y="240225"/>
            <a:ext cx="1151674" cy="10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0"/>
          <p:cNvSpPr txBox="1"/>
          <p:nvPr/>
        </p:nvSpPr>
        <p:spPr>
          <a:xfrm>
            <a:off x="5357425" y="754850"/>
            <a:ext cx="3518700" cy="3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F5F5F"/>
                </a:solidFill>
              </a:rPr>
              <a:t>Power Assist</a:t>
            </a:r>
            <a:r>
              <a:rPr lang="en-US" sz="1600" baseline="30000">
                <a:solidFill>
                  <a:srgbClr val="5F5F5F"/>
                </a:solidFill>
              </a:rPr>
              <a:t>™</a:t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New tool for Briggs Servicing Dealer</a:t>
            </a:r>
            <a:r>
              <a:rPr lang="en-US" sz="1200">
                <a:solidFill>
                  <a:srgbClr val="5F5F5F"/>
                </a:solidFill>
              </a:rPr>
              <a:t> </a:t>
            </a:r>
            <a:br>
              <a:rPr lang="en-US" sz="1200">
                <a:solidFill>
                  <a:srgbClr val="5F5F5F"/>
                </a:solidFill>
              </a:rPr>
            </a:br>
            <a:r>
              <a:rPr lang="en-US" sz="1200">
                <a:solidFill>
                  <a:srgbClr val="5F5F5F"/>
                </a:solidFill>
              </a:rPr>
              <a:t>Input that has been indexed:</a:t>
            </a:r>
            <a:endParaRPr sz="120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Illustrated Parts Lists</a:t>
            </a:r>
            <a:endParaRPr sz="120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Operators Manuals</a:t>
            </a:r>
            <a:endParaRPr sz="120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Marketing Materials</a:t>
            </a:r>
            <a:endParaRPr sz="120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Training Documents</a:t>
            </a:r>
            <a:endParaRPr sz="1200">
              <a:solidFill>
                <a:srgbClr val="5F5F5F"/>
              </a:solidFill>
            </a:endParaRPr>
          </a:p>
          <a:p>
            <a:pPr marL="45720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2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Benefits to the Dealer &amp; User</a:t>
            </a:r>
            <a:endParaRPr sz="1200" b="1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Enables consumer to be more educated when they approach the counter</a:t>
            </a:r>
            <a:endParaRPr sz="120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Provides rookie counter staff a </a:t>
            </a:r>
            <a:br>
              <a:rPr lang="en-US" sz="1200">
                <a:solidFill>
                  <a:srgbClr val="5F5F5F"/>
                </a:solidFill>
              </a:rPr>
            </a:br>
            <a:r>
              <a:rPr lang="en-US" sz="1200">
                <a:solidFill>
                  <a:srgbClr val="5F5F5F"/>
                </a:solidFill>
              </a:rPr>
              <a:t>powerful tool and insight</a:t>
            </a:r>
            <a:endParaRPr sz="120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Prompts the user to consider </a:t>
            </a:r>
            <a:br>
              <a:rPr lang="en-US" sz="1200">
                <a:solidFill>
                  <a:srgbClr val="5F5F5F"/>
                </a:solidFill>
              </a:rPr>
            </a:br>
            <a:r>
              <a:rPr lang="en-US" sz="1200">
                <a:solidFill>
                  <a:srgbClr val="5F5F5F"/>
                </a:solidFill>
              </a:rPr>
              <a:t>ancillary purchases</a:t>
            </a:r>
            <a:endParaRPr sz="120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>
                <a:solidFill>
                  <a:srgbClr val="5F5F5F"/>
                </a:solidFill>
              </a:rPr>
              <a:t>Positions dealerships as innovative and customer oriented</a:t>
            </a:r>
            <a:endParaRPr sz="1200">
              <a:solidFill>
                <a:srgbClr val="5F5F5F"/>
              </a:solidFill>
            </a:endParaRPr>
          </a:p>
        </p:txBody>
      </p:sp>
      <p:sp>
        <p:nvSpPr>
          <p:cNvPr id="411" name="Google Shape;411;p40"/>
          <p:cNvSpPr txBox="1"/>
          <p:nvPr/>
        </p:nvSpPr>
        <p:spPr>
          <a:xfrm>
            <a:off x="327273" y="1273262"/>
            <a:ext cx="4520400" cy="26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b="1" dirty="0">
                <a:solidFill>
                  <a:srgbClr val="5F5F5F"/>
                </a:solidFill>
              </a:rPr>
              <a:t>Ways AI can improve the Outdoor Power Equipment (OPE) market</a:t>
            </a:r>
            <a:r>
              <a:rPr lang="en-US" sz="1000" dirty="0">
                <a:solidFill>
                  <a:srgbClr val="5F5F5F"/>
                </a:solidFill>
              </a:rPr>
              <a:t>:</a:t>
            </a:r>
            <a:endParaRPr sz="1000" dirty="0">
              <a:solidFill>
                <a:srgbClr val="5F5F5F"/>
              </a:solidFill>
            </a:endParaRPr>
          </a:p>
          <a:p>
            <a:pPr marL="74295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5F5F5F"/>
                </a:solidFill>
              </a:rPr>
              <a:t>Prevent Breakdowns</a:t>
            </a:r>
            <a:r>
              <a:rPr lang="en-US" sz="1100" dirty="0">
                <a:solidFill>
                  <a:srgbClr val="5F5F5F"/>
                </a:solidFill>
              </a:rPr>
              <a:t> – AI predicts when equipment needs maintenance, reducing downtime and repair costs.</a:t>
            </a:r>
            <a:endParaRPr sz="1100" dirty="0">
              <a:solidFill>
                <a:srgbClr val="5F5F5F"/>
              </a:solidFill>
            </a:endParaRPr>
          </a:p>
          <a:p>
            <a:pPr marL="74295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5F5F5F"/>
                </a:solidFill>
              </a:rPr>
              <a:t>Better Inventory &amp; Supply Planning</a:t>
            </a:r>
            <a:r>
              <a:rPr lang="en-US" sz="1100" dirty="0">
                <a:solidFill>
                  <a:srgbClr val="5F5F5F"/>
                </a:solidFill>
              </a:rPr>
              <a:t> – AI forecasts demand based on </a:t>
            </a:r>
            <a:r>
              <a:rPr lang="en-US" sz="1100" b="1" dirty="0">
                <a:solidFill>
                  <a:srgbClr val="5F5F5F"/>
                </a:solidFill>
              </a:rPr>
              <a:t>weather and sales trends</a:t>
            </a:r>
            <a:r>
              <a:rPr lang="en-US" sz="1100" dirty="0">
                <a:solidFill>
                  <a:srgbClr val="5F5F5F"/>
                </a:solidFill>
              </a:rPr>
              <a:t>, ensuring the right products are available.</a:t>
            </a:r>
            <a:endParaRPr sz="1100" dirty="0">
              <a:solidFill>
                <a:srgbClr val="5F5F5F"/>
              </a:solidFill>
            </a:endParaRPr>
          </a:p>
          <a:p>
            <a:pPr marL="74295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5F5F5F"/>
                </a:solidFill>
              </a:rPr>
              <a:t>Smarter Customer Support</a:t>
            </a:r>
            <a:r>
              <a:rPr lang="en-US" sz="1100" dirty="0">
                <a:solidFill>
                  <a:srgbClr val="5F5F5F"/>
                </a:solidFill>
              </a:rPr>
              <a:t> – AI </a:t>
            </a:r>
            <a:r>
              <a:rPr lang="en-US" sz="1100" dirty="0" err="1">
                <a:solidFill>
                  <a:srgbClr val="5F5F5F"/>
                </a:solidFill>
              </a:rPr>
              <a:t>chatbots</a:t>
            </a:r>
            <a:r>
              <a:rPr lang="en-US" sz="1100" dirty="0">
                <a:solidFill>
                  <a:srgbClr val="5F5F5F"/>
                </a:solidFill>
              </a:rPr>
              <a:t> assist with troubleshooting, product recommendations, and maintenance reminders.</a:t>
            </a:r>
            <a:endParaRPr sz="1100" dirty="0">
              <a:solidFill>
                <a:srgbClr val="5F5F5F"/>
              </a:solidFill>
            </a:endParaRPr>
          </a:p>
          <a:p>
            <a:pPr marL="74295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5F5F5F"/>
                </a:solidFill>
              </a:rPr>
              <a:t>Improved Fuel &amp; Battery Life</a:t>
            </a:r>
            <a:r>
              <a:rPr lang="en-US" sz="1100" dirty="0">
                <a:solidFill>
                  <a:srgbClr val="5F5F5F"/>
                </a:solidFill>
              </a:rPr>
              <a:t> – AI optimizes </a:t>
            </a:r>
            <a:r>
              <a:rPr lang="en-US" sz="1100" b="1" dirty="0">
                <a:solidFill>
                  <a:srgbClr val="5F5F5F"/>
                </a:solidFill>
              </a:rPr>
              <a:t>engine performance and battery usage</a:t>
            </a:r>
            <a:r>
              <a:rPr lang="en-US" sz="1100" dirty="0">
                <a:solidFill>
                  <a:srgbClr val="5F5F5F"/>
                </a:solidFill>
              </a:rPr>
              <a:t>, making equipment last longer and run more efficiently.</a:t>
            </a:r>
            <a:endParaRPr sz="1100" dirty="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00" dirty="0"/>
          </a:p>
        </p:txBody>
      </p:sp>
      <p:sp>
        <p:nvSpPr>
          <p:cNvPr id="412" name="Google Shape;412;p40"/>
          <p:cNvSpPr txBox="1"/>
          <p:nvPr/>
        </p:nvSpPr>
        <p:spPr>
          <a:xfrm>
            <a:off x="2742709" y="4275343"/>
            <a:ext cx="2235000" cy="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5F5F5F"/>
                </a:solidFill>
              </a:rPr>
              <a:t>Source: Ask Gemini AI (Google) </a:t>
            </a:r>
            <a:endParaRPr sz="900">
              <a:solidFill>
                <a:srgbClr val="5F5F5F"/>
              </a:solidFill>
            </a:endParaRPr>
          </a:p>
        </p:txBody>
      </p:sp>
      <p:pic>
        <p:nvPicPr>
          <p:cNvPr id="413" name="Google Shape;413;p40"/>
          <p:cNvPicPr preferRelativeResize="0"/>
          <p:nvPr/>
        </p:nvPicPr>
        <p:blipFill rotWithShape="1">
          <a:blip r:embed="rId4">
            <a:alphaModFix/>
          </a:blip>
          <a:srcRect l="10794" t="4389" r="51542" b="56898"/>
          <a:stretch/>
        </p:blipFill>
        <p:spPr>
          <a:xfrm>
            <a:off x="470556" y="1699862"/>
            <a:ext cx="536465" cy="525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4">
            <a:alphaModFix/>
          </a:blip>
          <a:srcRect l="6279" t="46117" r="44848" b="15171"/>
          <a:stretch/>
        </p:blipFill>
        <p:spPr>
          <a:xfrm>
            <a:off x="444223" y="2308184"/>
            <a:ext cx="589115" cy="444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4">
            <a:alphaModFix/>
          </a:blip>
          <a:srcRect l="61077" t="3059" b="54094"/>
          <a:stretch/>
        </p:blipFill>
        <p:spPr>
          <a:xfrm>
            <a:off x="521910" y="2835791"/>
            <a:ext cx="589115" cy="61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4">
            <a:alphaModFix/>
          </a:blip>
          <a:srcRect l="56324" t="71641"/>
          <a:stretch/>
        </p:blipFill>
        <p:spPr>
          <a:xfrm>
            <a:off x="521893" y="3543449"/>
            <a:ext cx="536471" cy="331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1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423" name="Google Shape;423;p41"/>
          <p:cNvSpPr txBox="1"/>
          <p:nvPr/>
        </p:nvSpPr>
        <p:spPr>
          <a:xfrm>
            <a:off x="6380205" y="4907810"/>
            <a:ext cx="25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500">
                <a:solidFill>
                  <a:schemeClr val="lt1"/>
                </a:solidFill>
              </a:rPr>
              <a:t>5 </a:t>
            </a: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Briggs &amp; Stratton. Proprietary and Confidential.</a:t>
            </a: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2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430" name="Google Shape;430;p42"/>
          <p:cNvSpPr txBox="1"/>
          <p:nvPr/>
        </p:nvSpPr>
        <p:spPr>
          <a:xfrm>
            <a:off x="352325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REGULATIONS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431" name="Google Shape;431;p42"/>
          <p:cNvSpPr txBox="1"/>
          <p:nvPr/>
        </p:nvSpPr>
        <p:spPr>
          <a:xfrm>
            <a:off x="306050" y="491300"/>
            <a:ext cx="49677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F5F5F"/>
                </a:solidFill>
              </a:rPr>
              <a:t>The emissions regulation environment.</a:t>
            </a:r>
            <a:endParaRPr sz="200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1"/>
              </a:solidFill>
            </a:endParaRPr>
          </a:p>
        </p:txBody>
      </p:sp>
      <p:cxnSp>
        <p:nvCxnSpPr>
          <p:cNvPr id="432" name="Google Shape;432;p42"/>
          <p:cNvCxnSpPr/>
          <p:nvPr/>
        </p:nvCxnSpPr>
        <p:spPr>
          <a:xfrm>
            <a:off x="399950" y="3264675"/>
            <a:ext cx="8389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3" name="Google Shape;433;p42"/>
          <p:cNvSpPr txBox="1"/>
          <p:nvPr/>
        </p:nvSpPr>
        <p:spPr>
          <a:xfrm>
            <a:off x="4712725" y="3264675"/>
            <a:ext cx="2532825" cy="16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50" rIns="0" bIns="3555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>
                <a:solidFill>
                  <a:srgbClr val="5F5F5F"/>
                </a:solidFill>
              </a:rPr>
              <a:t>FUTURE COMPLIANCE</a:t>
            </a:r>
            <a:endParaRPr sz="1200" b="1" dirty="0">
              <a:solidFill>
                <a:srgbClr val="5F5F5F"/>
              </a:solidFill>
            </a:endParaRPr>
          </a:p>
          <a:p>
            <a:pPr marL="5715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5F5F5F"/>
                </a:solidFill>
              </a:rPr>
              <a:t>Briggs Product and Engineering is</a:t>
            </a:r>
            <a:br>
              <a:rPr lang="en-US" sz="1100" dirty="0">
                <a:solidFill>
                  <a:srgbClr val="5F5F5F"/>
                </a:solidFill>
              </a:rPr>
            </a:br>
            <a:r>
              <a:rPr lang="en-US" sz="1100" dirty="0">
                <a:solidFill>
                  <a:srgbClr val="5F5F5F"/>
                </a:solidFill>
              </a:rPr>
              <a:t>actively pursuing anticipated </a:t>
            </a:r>
            <a:r>
              <a:rPr lang="en-US" sz="1100" b="1" dirty="0" smtClean="0">
                <a:solidFill>
                  <a:srgbClr val="5F5F5F"/>
                </a:solidFill>
              </a:rPr>
              <a:t>Emission Reduction</a:t>
            </a:r>
            <a:endParaRPr sz="1100" b="1" dirty="0">
              <a:solidFill>
                <a:srgbClr val="5F5F5F"/>
              </a:solidFill>
            </a:endParaRPr>
          </a:p>
          <a:p>
            <a:pPr marL="5715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rgbClr val="5F5F5F"/>
                </a:solidFill>
              </a:rPr>
              <a:t>Anticipate 80% Reduction: </a:t>
            </a:r>
            <a:r>
              <a:rPr lang="en-US" sz="1100" dirty="0">
                <a:solidFill>
                  <a:srgbClr val="5F5F5F"/>
                </a:solidFill>
              </a:rPr>
              <a:t>0.8 - 3.0g/</a:t>
            </a:r>
            <a:r>
              <a:rPr lang="en-US" sz="1100" dirty="0" err="1">
                <a:solidFill>
                  <a:srgbClr val="5F5F5F"/>
                </a:solidFill>
              </a:rPr>
              <a:t>kw-hr</a:t>
            </a:r>
            <a:r>
              <a:rPr lang="en-US" sz="1100" dirty="0">
                <a:solidFill>
                  <a:srgbClr val="5F5F5F"/>
                </a:solidFill>
              </a:rPr>
              <a:t> </a:t>
            </a:r>
            <a:endParaRPr sz="1100" dirty="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 b="1" dirty="0">
              <a:solidFill>
                <a:srgbClr val="5F5F5F"/>
              </a:solidFill>
            </a:endParaRPr>
          </a:p>
        </p:txBody>
      </p:sp>
      <p:cxnSp>
        <p:nvCxnSpPr>
          <p:cNvPr id="434" name="Google Shape;434;p42"/>
          <p:cNvCxnSpPr/>
          <p:nvPr/>
        </p:nvCxnSpPr>
        <p:spPr>
          <a:xfrm>
            <a:off x="4572000" y="3264675"/>
            <a:ext cx="0" cy="14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5" name="Google Shape;435;p42"/>
          <p:cNvPicPr preferRelativeResize="0"/>
          <p:nvPr/>
        </p:nvPicPr>
        <p:blipFill rotWithShape="1">
          <a:blip r:embed="rId3">
            <a:alphaModFix/>
          </a:blip>
          <a:srcRect b="4214"/>
          <a:stretch/>
        </p:blipFill>
        <p:spPr>
          <a:xfrm>
            <a:off x="7344075" y="3316750"/>
            <a:ext cx="971089" cy="14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2"/>
          <p:cNvSpPr txBox="1"/>
          <p:nvPr/>
        </p:nvSpPr>
        <p:spPr>
          <a:xfrm>
            <a:off x="457200" y="3316750"/>
            <a:ext cx="3877500" cy="17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50" rIns="0" bIns="3555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ENGINE SERVICE &amp; REPLACEMENT</a:t>
            </a:r>
            <a:endParaRPr sz="1200" b="1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F5F5F"/>
                </a:solidFill>
              </a:rPr>
              <a:t>WARRANTY / REPAIR</a:t>
            </a:r>
            <a:endParaRPr sz="1100">
              <a:solidFill>
                <a:srgbClr val="5F5F5F"/>
              </a:solidFill>
            </a:endParaRPr>
          </a:p>
          <a:p>
            <a:pPr marL="228600" lvl="0" indent="-184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-US" sz="1100">
                <a:solidFill>
                  <a:srgbClr val="5F5F5F"/>
                </a:solidFill>
              </a:rPr>
              <a:t>Business as usual</a:t>
            </a:r>
            <a:endParaRPr sz="11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F5F5F"/>
                </a:solidFill>
              </a:rPr>
              <a:t>REPLACEMENT for &gt;225cc ENGINES</a:t>
            </a:r>
            <a:endParaRPr sz="1100">
              <a:solidFill>
                <a:srgbClr val="5F5F5F"/>
              </a:solidFill>
            </a:endParaRPr>
          </a:p>
          <a:p>
            <a:pPr marL="228600" lvl="0" indent="-184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-US" sz="1100">
                <a:solidFill>
                  <a:srgbClr val="5F5F5F"/>
                </a:solidFill>
              </a:rPr>
              <a:t>49-state engines may be used in CA for EO engine replacement (with tracking and evidence)</a:t>
            </a:r>
            <a:endParaRPr sz="11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5F5F"/>
              </a:solidFill>
            </a:endParaRPr>
          </a:p>
        </p:txBody>
      </p:sp>
      <p:pic>
        <p:nvPicPr>
          <p:cNvPr id="437" name="Google Shape;4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9075" y="1024825"/>
            <a:ext cx="2666023" cy="16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2"/>
          <p:cNvSpPr txBox="1"/>
          <p:nvPr/>
        </p:nvSpPr>
        <p:spPr>
          <a:xfrm>
            <a:off x="399950" y="1188025"/>
            <a:ext cx="2557800" cy="17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50" rIns="0" bIns="3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5F5F"/>
                </a:solidFill>
              </a:rPr>
              <a:t>1/6/25: </a:t>
            </a:r>
            <a:br>
              <a:rPr lang="en-US" sz="1100" b="1">
                <a:solidFill>
                  <a:srgbClr val="5F5F5F"/>
                </a:solidFill>
              </a:rPr>
            </a:br>
            <a:r>
              <a:rPr lang="en-US" sz="1100">
                <a:solidFill>
                  <a:srgbClr val="5F5F5F"/>
                </a:solidFill>
              </a:rPr>
              <a:t>EPA WAIVER GRANTED</a:t>
            </a:r>
            <a:endParaRPr sz="11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5F5F"/>
                </a:solidFill>
              </a:rPr>
              <a:t>2/1/25: </a:t>
            </a:r>
            <a:r>
              <a:rPr lang="en-US" sz="1100">
                <a:solidFill>
                  <a:srgbClr val="5F5F5F"/>
                </a:solidFill>
              </a:rPr>
              <a:t/>
            </a:r>
            <a:br>
              <a:rPr lang="en-US" sz="1100">
                <a:solidFill>
                  <a:srgbClr val="5F5F5F"/>
                </a:solidFill>
              </a:rPr>
            </a:br>
            <a:r>
              <a:rPr lang="en-US" sz="1100">
                <a:solidFill>
                  <a:srgbClr val="5F5F5F"/>
                </a:solidFill>
              </a:rPr>
              <a:t>“PETITION FOR REVIEW”</a:t>
            </a:r>
            <a:br>
              <a:rPr lang="en-US" sz="1100">
                <a:solidFill>
                  <a:srgbClr val="5F5F5F"/>
                </a:solidFill>
              </a:rPr>
            </a:br>
            <a:r>
              <a:rPr lang="en-US" sz="1100">
                <a:solidFill>
                  <a:srgbClr val="5F5F5F"/>
                </a:solidFill>
              </a:rPr>
              <a:t> FILED BY OPEI TO EPA</a:t>
            </a:r>
            <a:endParaRPr sz="11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5F5F"/>
                </a:solidFill>
              </a:rPr>
              <a:t>2025: </a:t>
            </a:r>
            <a:r>
              <a:rPr lang="en-US" sz="1100">
                <a:solidFill>
                  <a:srgbClr val="5F5F5F"/>
                </a:solidFill>
              </a:rPr>
              <a:t/>
            </a:r>
            <a:br>
              <a:rPr lang="en-US" sz="1100">
                <a:solidFill>
                  <a:srgbClr val="5F5F5F"/>
                </a:solidFill>
              </a:rPr>
            </a:br>
            <a:r>
              <a:rPr lang="en-US" sz="1100">
                <a:solidFill>
                  <a:srgbClr val="5F5F5F"/>
                </a:solidFill>
              </a:rPr>
              <a:t>ENGINES WITH ‘25 EO’S OK TO SELL</a:t>
            </a:r>
            <a:endParaRPr sz="11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100" b="1">
                <a:solidFill>
                  <a:srgbClr val="5F5F5F"/>
                </a:solidFill>
              </a:rPr>
              <a:t>1/1/26:</a:t>
            </a:r>
            <a:r>
              <a:rPr lang="en-US" sz="1100">
                <a:solidFill>
                  <a:srgbClr val="5F5F5F"/>
                </a:solidFill>
              </a:rPr>
              <a:t> </a:t>
            </a:r>
            <a:br>
              <a:rPr lang="en-US" sz="1100">
                <a:solidFill>
                  <a:srgbClr val="5F5F5F"/>
                </a:solidFill>
              </a:rPr>
            </a:br>
            <a:r>
              <a:rPr lang="en-US" sz="1100">
                <a:solidFill>
                  <a:srgbClr val="5F5F5F"/>
                </a:solidFill>
              </a:rPr>
              <a:t>CA ENFORCEMENT BEGINS</a:t>
            </a:r>
            <a:endParaRPr sz="1100">
              <a:solidFill>
                <a:srgbClr val="5F5F5F"/>
              </a:solidFill>
            </a:endParaRPr>
          </a:p>
        </p:txBody>
      </p:sp>
      <p:cxnSp>
        <p:nvCxnSpPr>
          <p:cNvPr id="439" name="Google Shape;439;p42"/>
          <p:cNvCxnSpPr/>
          <p:nvPr/>
        </p:nvCxnSpPr>
        <p:spPr>
          <a:xfrm rot="10800000">
            <a:off x="2726786" y="1088425"/>
            <a:ext cx="278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0" name="Google Shape;440;p42"/>
          <p:cNvCxnSpPr/>
          <p:nvPr/>
        </p:nvCxnSpPr>
        <p:spPr>
          <a:xfrm rot="10800000">
            <a:off x="2726786" y="2968527"/>
            <a:ext cx="278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1" name="Google Shape;441;p42"/>
          <p:cNvCxnSpPr/>
          <p:nvPr/>
        </p:nvCxnSpPr>
        <p:spPr>
          <a:xfrm>
            <a:off x="3005486" y="1088431"/>
            <a:ext cx="0" cy="1880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2" name="Google Shape;442;p42"/>
          <p:cNvCxnSpPr/>
          <p:nvPr/>
        </p:nvCxnSpPr>
        <p:spPr>
          <a:xfrm>
            <a:off x="3005475" y="1953475"/>
            <a:ext cx="492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3" name="Google Shape;44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9938" y="1299525"/>
            <a:ext cx="1056626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2"/>
          <p:cNvSpPr txBox="1"/>
          <p:nvPr/>
        </p:nvSpPr>
        <p:spPr>
          <a:xfrm>
            <a:off x="6646748" y="1787675"/>
            <a:ext cx="21006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5F5F"/>
                </a:solidFill>
              </a:rPr>
              <a:t>EPA </a:t>
            </a:r>
            <a:r>
              <a:rPr lang="en-US" sz="1100">
                <a:solidFill>
                  <a:srgbClr val="5F5F5F"/>
                </a:solidFill>
              </a:rPr>
              <a:t>= CA + ~7 YEARS</a:t>
            </a:r>
            <a:r>
              <a:rPr lang="en-US" sz="1100" b="1">
                <a:solidFill>
                  <a:srgbClr val="5F5F5F"/>
                </a:solidFill>
              </a:rPr>
              <a:t/>
            </a:r>
            <a:br>
              <a:rPr lang="en-US" sz="1100" b="1">
                <a:solidFill>
                  <a:srgbClr val="5F5F5F"/>
                </a:solidFill>
              </a:rPr>
            </a:br>
            <a:endParaRPr sz="1100" b="1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5F5F"/>
                </a:solidFill>
              </a:rPr>
              <a:t>EARLIEST EXPECTED </a:t>
            </a:r>
            <a:br>
              <a:rPr lang="en-US" sz="1100" b="1">
                <a:solidFill>
                  <a:srgbClr val="5F5F5F"/>
                </a:solidFill>
              </a:rPr>
            </a:br>
            <a:r>
              <a:rPr lang="en-US" sz="1100" b="1">
                <a:solidFill>
                  <a:srgbClr val="5F5F5F"/>
                </a:solidFill>
              </a:rPr>
              <a:t>EPA ACTION</a:t>
            </a:r>
            <a:br>
              <a:rPr lang="en-US" sz="1100" b="1">
                <a:solidFill>
                  <a:srgbClr val="5F5F5F"/>
                </a:solidFill>
              </a:rPr>
            </a:br>
            <a:r>
              <a:rPr lang="en-US" sz="1100">
                <a:solidFill>
                  <a:srgbClr val="5F5F5F"/>
                </a:solidFill>
              </a:rPr>
              <a:t>2034</a:t>
            </a:r>
            <a:endParaRPr sz="1100">
              <a:solidFill>
                <a:srgbClr val="5F5F5F"/>
              </a:solidFill>
            </a:endParaRPr>
          </a:p>
        </p:txBody>
      </p:sp>
      <p:cxnSp>
        <p:nvCxnSpPr>
          <p:cNvPr id="445" name="Google Shape;445;p42"/>
          <p:cNvCxnSpPr/>
          <p:nvPr/>
        </p:nvCxnSpPr>
        <p:spPr>
          <a:xfrm>
            <a:off x="6492150" y="1088425"/>
            <a:ext cx="2787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42"/>
          <p:cNvCxnSpPr/>
          <p:nvPr/>
        </p:nvCxnSpPr>
        <p:spPr>
          <a:xfrm>
            <a:off x="6492150" y="2968527"/>
            <a:ext cx="2787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7" name="Google Shape;447;p42"/>
          <p:cNvCxnSpPr/>
          <p:nvPr/>
        </p:nvCxnSpPr>
        <p:spPr>
          <a:xfrm>
            <a:off x="6492150" y="1088431"/>
            <a:ext cx="0" cy="18801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8" name="Google Shape;448;p42"/>
          <p:cNvCxnSpPr/>
          <p:nvPr/>
        </p:nvCxnSpPr>
        <p:spPr>
          <a:xfrm rot="10800000">
            <a:off x="5692350" y="1938350"/>
            <a:ext cx="799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9" name="Google Shape;449;p42"/>
          <p:cNvSpPr/>
          <p:nvPr/>
        </p:nvSpPr>
        <p:spPr>
          <a:xfrm>
            <a:off x="7245550" y="4250600"/>
            <a:ext cx="1171800" cy="400200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2"/>
          <p:cNvSpPr txBox="1"/>
          <p:nvPr/>
        </p:nvSpPr>
        <p:spPr>
          <a:xfrm>
            <a:off x="7374250" y="4250588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/>
              <a:t>PRODUCT IN</a:t>
            </a:r>
            <a:endParaRPr sz="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/>
              <a:t>DEVELOPMENT</a:t>
            </a:r>
            <a:endParaRPr sz="700" b="1"/>
          </a:p>
        </p:txBody>
      </p:sp>
      <p:pic>
        <p:nvPicPr>
          <p:cNvPr id="451" name="Google Shape;451;p42"/>
          <p:cNvPicPr preferRelativeResize="0"/>
          <p:nvPr/>
        </p:nvPicPr>
        <p:blipFill rotWithShape="1">
          <a:blip r:embed="rId6">
            <a:alphaModFix/>
          </a:blip>
          <a:srcRect r="49075"/>
          <a:stretch/>
        </p:blipFill>
        <p:spPr>
          <a:xfrm>
            <a:off x="3568250" y="2564500"/>
            <a:ext cx="684126" cy="6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2"/>
          <p:cNvPicPr preferRelativeResize="0"/>
          <p:nvPr/>
        </p:nvPicPr>
        <p:blipFill rotWithShape="1">
          <a:blip r:embed="rId6">
            <a:alphaModFix/>
          </a:blip>
          <a:srcRect l="57325"/>
          <a:stretch/>
        </p:blipFill>
        <p:spPr>
          <a:xfrm>
            <a:off x="5037749" y="2564500"/>
            <a:ext cx="573301" cy="648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42"/>
          <p:cNvCxnSpPr/>
          <p:nvPr/>
        </p:nvCxnSpPr>
        <p:spPr>
          <a:xfrm>
            <a:off x="3897150" y="2883325"/>
            <a:ext cx="6249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42"/>
          <p:cNvCxnSpPr/>
          <p:nvPr/>
        </p:nvCxnSpPr>
        <p:spPr>
          <a:xfrm>
            <a:off x="4710463" y="2886900"/>
            <a:ext cx="6192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5" name="Google Shape;455;p42"/>
          <p:cNvSpPr/>
          <p:nvPr/>
        </p:nvSpPr>
        <p:spPr>
          <a:xfrm>
            <a:off x="4385868" y="2707525"/>
            <a:ext cx="442200" cy="4422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2"/>
          <p:cNvSpPr txBox="1"/>
          <p:nvPr/>
        </p:nvSpPr>
        <p:spPr>
          <a:xfrm>
            <a:off x="2957753" y="3004189"/>
            <a:ext cx="89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5F5F5F"/>
                </a:solidFill>
              </a:rPr>
              <a:t>EMBRACING REGS</a:t>
            </a:r>
            <a:endParaRPr sz="600" b="1">
              <a:solidFill>
                <a:srgbClr val="5F5F5F"/>
              </a:solidFill>
            </a:endParaRPr>
          </a:p>
        </p:txBody>
      </p:sp>
      <p:sp>
        <p:nvSpPr>
          <p:cNvPr id="457" name="Google Shape;457;p42"/>
          <p:cNvSpPr txBox="1"/>
          <p:nvPr/>
        </p:nvSpPr>
        <p:spPr>
          <a:xfrm>
            <a:off x="5358253" y="3004189"/>
            <a:ext cx="89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5F5F5F"/>
                </a:solidFill>
              </a:rPr>
              <a:t>RESISTING REGS</a:t>
            </a:r>
            <a:endParaRPr sz="600" b="1">
              <a:solidFill>
                <a:srgbClr val="5F5F5F"/>
              </a:solidFill>
            </a:endParaRPr>
          </a:p>
        </p:txBody>
      </p:sp>
      <p:sp>
        <p:nvSpPr>
          <p:cNvPr id="458" name="Google Shape;458;p42"/>
          <p:cNvSpPr txBox="1"/>
          <p:nvPr/>
        </p:nvSpPr>
        <p:spPr>
          <a:xfrm>
            <a:off x="4264951" y="2743975"/>
            <a:ext cx="68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5F5F5F"/>
                </a:solidFill>
              </a:rPr>
              <a:t>OTHER </a:t>
            </a:r>
            <a:br>
              <a:rPr lang="en-US" sz="600" b="1">
                <a:solidFill>
                  <a:srgbClr val="5F5F5F"/>
                </a:solidFill>
              </a:rPr>
            </a:br>
            <a:r>
              <a:rPr lang="en-US" sz="600" b="1">
                <a:solidFill>
                  <a:srgbClr val="5F5F5F"/>
                </a:solidFill>
              </a:rPr>
              <a:t>STATES</a:t>
            </a:r>
            <a:endParaRPr sz="600" b="1">
              <a:solidFill>
                <a:srgbClr val="5F5F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3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465" name="Google Shape;465;p43"/>
          <p:cNvSpPr txBox="1"/>
          <p:nvPr/>
        </p:nvSpPr>
        <p:spPr>
          <a:xfrm>
            <a:off x="352325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REGULATIONS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466" name="Google Shape;466;p43"/>
          <p:cNvSpPr txBox="1"/>
          <p:nvPr/>
        </p:nvSpPr>
        <p:spPr>
          <a:xfrm>
            <a:off x="306050" y="439825"/>
            <a:ext cx="49677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F5F5F"/>
                </a:solidFill>
              </a:rPr>
              <a:t>Trade policy.</a:t>
            </a:r>
            <a:endParaRPr sz="200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1"/>
              </a:solidFill>
            </a:endParaRPr>
          </a:p>
        </p:txBody>
      </p:sp>
      <p:graphicFrame>
        <p:nvGraphicFramePr>
          <p:cNvPr id="467" name="Google Shape;467;p43"/>
          <p:cNvGraphicFramePr/>
          <p:nvPr/>
        </p:nvGraphicFramePr>
        <p:xfrm>
          <a:off x="1533575" y="1370625"/>
          <a:ext cx="3305125" cy="3191500"/>
        </p:xfrm>
        <a:graphic>
          <a:graphicData uri="http://schemas.openxmlformats.org/drawingml/2006/table">
            <a:tbl>
              <a:tblPr>
                <a:noFill/>
                <a:tableStyleId>{E11BBD51-B96C-4B0E-A195-08AB5F73D3C8}</a:tableStyleId>
              </a:tblPr>
              <a:tblGrid>
                <a:gridCol w="959675"/>
                <a:gridCol w="1058200"/>
                <a:gridCol w="1287250"/>
              </a:tblGrid>
              <a:tr h="797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0%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7.5%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25%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10%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17.5%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35%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10%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17.5%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35%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97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0%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0%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25%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97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0%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0%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25%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97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25%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rgbClr val="5F5F5F"/>
                          </a:solidFill>
                        </a:rPr>
                        <a:t>with exemptions</a:t>
                      </a:r>
                      <a:endParaRPr sz="800">
                        <a:solidFill>
                          <a:srgbClr val="5F5F5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25%</a:t>
                      </a:r>
                      <a:endParaRPr>
                        <a:solidFill>
                          <a:srgbClr val="5F5F5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rgbClr val="5F5F5F"/>
                          </a:solidFill>
                        </a:rPr>
                        <a:t>  </a:t>
                      </a:r>
                      <a:endParaRPr sz="800">
                        <a:solidFill>
                          <a:srgbClr val="5F5F5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5F5F5F"/>
                          </a:solidFill>
                        </a:rPr>
                        <a:t>25%</a:t>
                      </a:r>
                      <a:br>
                        <a:rPr lang="en-US">
                          <a:solidFill>
                            <a:srgbClr val="5F5F5F"/>
                          </a:solidFill>
                        </a:rPr>
                      </a:br>
                      <a:r>
                        <a:rPr lang="en-US" sz="800">
                          <a:solidFill>
                            <a:srgbClr val="5F5F5F"/>
                          </a:solidFill>
                        </a:rPr>
                        <a:t>  </a:t>
                      </a:r>
                      <a:endParaRPr sz="800">
                        <a:solidFill>
                          <a:srgbClr val="5F5F5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68" name="Google Shape;468;p43"/>
          <p:cNvSpPr txBox="1"/>
          <p:nvPr/>
        </p:nvSpPr>
        <p:spPr>
          <a:xfrm>
            <a:off x="1283189" y="987438"/>
            <a:ext cx="14643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F5F5F"/>
                </a:solidFill>
              </a:rPr>
              <a:t>2024</a:t>
            </a:r>
            <a:endParaRPr sz="1800" b="1">
              <a:solidFill>
                <a:srgbClr val="5F5F5F"/>
              </a:solidFill>
            </a:endParaRPr>
          </a:p>
        </p:txBody>
      </p:sp>
      <p:sp>
        <p:nvSpPr>
          <p:cNvPr id="469" name="Google Shape;469;p43"/>
          <p:cNvSpPr txBox="1"/>
          <p:nvPr/>
        </p:nvSpPr>
        <p:spPr>
          <a:xfrm>
            <a:off x="3475203" y="987438"/>
            <a:ext cx="14643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F5F5F"/>
                </a:solidFill>
              </a:rPr>
              <a:t>???</a:t>
            </a:r>
            <a:endParaRPr sz="1800" b="1">
              <a:solidFill>
                <a:srgbClr val="5F5F5F"/>
              </a:solidFill>
            </a:endParaRPr>
          </a:p>
        </p:txBody>
      </p:sp>
      <p:pic>
        <p:nvPicPr>
          <p:cNvPr id="470" name="Google Shape;4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26" y="1486575"/>
            <a:ext cx="1000775" cy="61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325" y="2268125"/>
            <a:ext cx="1000775" cy="502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325" y="3093906"/>
            <a:ext cx="1000775" cy="57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050" y="3823592"/>
            <a:ext cx="1096327" cy="57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3"/>
          <p:cNvSpPr txBox="1"/>
          <p:nvPr/>
        </p:nvSpPr>
        <p:spPr>
          <a:xfrm>
            <a:off x="306050" y="4322547"/>
            <a:ext cx="10962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3D85C6"/>
                </a:solidFill>
              </a:rPr>
              <a:t>Global Steel </a:t>
            </a:r>
            <a:br>
              <a:rPr lang="en-US" sz="1000" b="1">
                <a:solidFill>
                  <a:srgbClr val="3D85C6"/>
                </a:solidFill>
              </a:rPr>
            </a:br>
            <a:r>
              <a:rPr lang="en-US" sz="1000" b="1">
                <a:solidFill>
                  <a:srgbClr val="3D85C6"/>
                </a:solidFill>
              </a:rPr>
              <a:t>&amp; Aluminum</a:t>
            </a:r>
            <a:endParaRPr sz="1000" b="1">
              <a:solidFill>
                <a:srgbClr val="3D85C6"/>
              </a:solidFill>
            </a:endParaRPr>
          </a:p>
        </p:txBody>
      </p:sp>
      <p:cxnSp>
        <p:nvCxnSpPr>
          <p:cNvPr id="475" name="Google Shape;475;p43"/>
          <p:cNvCxnSpPr/>
          <p:nvPr/>
        </p:nvCxnSpPr>
        <p:spPr>
          <a:xfrm rot="10800000">
            <a:off x="5182250" y="687575"/>
            <a:ext cx="0" cy="38073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6" name="Google Shape;476;p43"/>
          <p:cNvSpPr txBox="1"/>
          <p:nvPr/>
        </p:nvSpPr>
        <p:spPr>
          <a:xfrm>
            <a:off x="5357425" y="754850"/>
            <a:ext cx="3627000" cy="3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rgbClr val="5F5F5F"/>
                </a:solidFill>
              </a:rPr>
              <a:t>Key Takeaways</a:t>
            </a: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5F5F5F"/>
                </a:solidFill>
              </a:rPr>
              <a:t>Known Updates</a:t>
            </a:r>
            <a:r>
              <a:rPr lang="en-US" sz="1200" dirty="0">
                <a:solidFill>
                  <a:srgbClr val="5F5F5F"/>
                </a:solidFill>
              </a:rPr>
              <a:t> </a:t>
            </a:r>
            <a:endParaRPr sz="1200" dirty="0" smtClean="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Steel &amp; Aluminum tariff effective March 12th</a:t>
            </a:r>
            <a:endParaRPr sz="1200" dirty="0" smtClean="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All </a:t>
            </a:r>
            <a:r>
              <a:rPr lang="en-US" sz="1200" dirty="0">
                <a:solidFill>
                  <a:srgbClr val="5F5F5F"/>
                </a:solidFill>
              </a:rPr>
              <a:t>previous exemptions removed</a:t>
            </a:r>
            <a:endParaRPr sz="1200" dirty="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>
                <a:solidFill>
                  <a:srgbClr val="5F5F5F"/>
                </a:solidFill>
              </a:rPr>
              <a:t>US gets &gt;50% of aluminum from Canada</a:t>
            </a:r>
            <a:endParaRPr sz="1200" dirty="0">
              <a:solidFill>
                <a:srgbClr val="5F5F5F"/>
              </a:solidFill>
            </a:endParaRPr>
          </a:p>
          <a:p>
            <a:pPr marL="45720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200" dirty="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5F5F5F"/>
                </a:solidFill>
              </a:rPr>
              <a:t>In Discussion</a:t>
            </a:r>
            <a:endParaRPr sz="1200" b="1" dirty="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>
                <a:solidFill>
                  <a:srgbClr val="5F5F5F"/>
                </a:solidFill>
              </a:rPr>
              <a:t>Tariff application to fabricated parts</a:t>
            </a:r>
            <a:endParaRPr sz="1200" dirty="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>
                <a:solidFill>
                  <a:srgbClr val="5F5F5F"/>
                </a:solidFill>
              </a:rPr>
              <a:t>CAN &amp; MEX delay </a:t>
            </a:r>
            <a:endParaRPr lang="en-US" sz="1200" dirty="0" smtClean="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Reciprocal </a:t>
            </a:r>
            <a:r>
              <a:rPr lang="en-US" sz="1200" dirty="0">
                <a:solidFill>
                  <a:srgbClr val="5F5F5F"/>
                </a:solidFill>
              </a:rPr>
              <a:t>tariffs expected early April</a:t>
            </a:r>
            <a:endParaRPr sz="1200" dirty="0">
              <a:solidFill>
                <a:srgbClr val="5F5F5F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>
                <a:solidFill>
                  <a:srgbClr val="5F5F5F"/>
                </a:solidFill>
              </a:rPr>
              <a:t>Additional tariffs possible early April</a:t>
            </a:r>
            <a:endParaRPr sz="1200" dirty="0">
              <a:solidFill>
                <a:srgbClr val="5F5F5F"/>
              </a:solidFill>
            </a:endParaRPr>
          </a:p>
          <a:p>
            <a:pPr marL="800100" lvl="1" indent="-3048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1200"/>
              <a:buChar char="○"/>
            </a:pPr>
            <a:r>
              <a:rPr lang="en-US" sz="1200" dirty="0">
                <a:solidFill>
                  <a:srgbClr val="5F5F5F"/>
                </a:solidFill>
              </a:rPr>
              <a:t>Automobiles</a:t>
            </a:r>
            <a:endParaRPr sz="1200" dirty="0">
              <a:solidFill>
                <a:srgbClr val="5F5F5F"/>
              </a:solidFill>
            </a:endParaRPr>
          </a:p>
          <a:p>
            <a:pPr marL="800100" lvl="1" indent="-3048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1200"/>
              <a:buChar char="○"/>
            </a:pPr>
            <a:r>
              <a:rPr lang="en-US" sz="1200" dirty="0">
                <a:solidFill>
                  <a:srgbClr val="5F5F5F"/>
                </a:solidFill>
              </a:rPr>
              <a:t>Pharmaceuticals</a:t>
            </a:r>
            <a:endParaRPr sz="1200" dirty="0">
              <a:solidFill>
                <a:srgbClr val="5F5F5F"/>
              </a:solidFill>
            </a:endParaRPr>
          </a:p>
          <a:p>
            <a:pPr marL="800100" lvl="1" indent="-304800" algn="l" rtl="0">
              <a:spcBef>
                <a:spcPts val="400"/>
              </a:spcBef>
              <a:spcAft>
                <a:spcPts val="400"/>
              </a:spcAft>
              <a:buClr>
                <a:srgbClr val="5F5F5F"/>
              </a:buClr>
              <a:buSzPts val="1200"/>
              <a:buChar char="○"/>
            </a:pPr>
            <a:r>
              <a:rPr lang="en-US" sz="1200" dirty="0">
                <a:solidFill>
                  <a:srgbClr val="5F5F5F"/>
                </a:solidFill>
              </a:rPr>
              <a:t>Computer Chips</a:t>
            </a:r>
            <a:endParaRPr sz="1200" dirty="0">
              <a:solidFill>
                <a:srgbClr val="5F5F5F"/>
              </a:solidFill>
            </a:endParaRPr>
          </a:p>
        </p:txBody>
      </p:sp>
      <p:sp>
        <p:nvSpPr>
          <p:cNvPr id="477" name="Google Shape;477;p43"/>
          <p:cNvSpPr txBox="1"/>
          <p:nvPr/>
        </p:nvSpPr>
        <p:spPr>
          <a:xfrm>
            <a:off x="2311960" y="1046476"/>
            <a:ext cx="14643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F5F5F"/>
                </a:solidFill>
              </a:rPr>
              <a:t>TODAY</a:t>
            </a:r>
            <a:br>
              <a:rPr lang="en-US" sz="1800" b="1">
                <a:solidFill>
                  <a:srgbClr val="5F5F5F"/>
                </a:solidFill>
              </a:rPr>
            </a:br>
            <a:r>
              <a:rPr lang="en-US" sz="800">
                <a:solidFill>
                  <a:srgbClr val="5F5F5F"/>
                </a:solidFill>
              </a:rPr>
              <a:t>NO exemptions</a:t>
            </a:r>
            <a:endParaRPr sz="800">
              <a:solidFill>
                <a:srgbClr val="5F5F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4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84" name="Google Shape;484;p44"/>
          <p:cNvSpPr txBox="1"/>
          <p:nvPr/>
        </p:nvSpPr>
        <p:spPr>
          <a:xfrm>
            <a:off x="306050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WRAP-UP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485" name="Google Shape;485;p44"/>
          <p:cNvSpPr txBox="1"/>
          <p:nvPr/>
        </p:nvSpPr>
        <p:spPr>
          <a:xfrm>
            <a:off x="306049" y="525436"/>
            <a:ext cx="8067600" cy="408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5F5F5F"/>
                </a:solidFill>
              </a:rPr>
              <a:t>Key </a:t>
            </a:r>
            <a:r>
              <a:rPr lang="en-US" sz="2000" dirty="0" smtClean="0">
                <a:solidFill>
                  <a:srgbClr val="5F5F5F"/>
                </a:solidFill>
              </a:rPr>
              <a:t>takeaways</a:t>
            </a:r>
            <a:endParaRPr sz="2000" dirty="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5F5F5F"/>
              </a:solidFill>
            </a:endParaRPr>
          </a:p>
          <a:p>
            <a:pPr marL="457200" indent="-342900">
              <a:spcBef>
                <a:spcPts val="1000"/>
              </a:spcBef>
              <a:buClr>
                <a:srgbClr val="CF0026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rgbClr val="5F5F5F"/>
                </a:solidFill>
              </a:rPr>
              <a:t>Industry </a:t>
            </a:r>
            <a:r>
              <a:rPr lang="en-US" sz="1800" dirty="0" smtClean="0">
                <a:solidFill>
                  <a:srgbClr val="5F5F5F"/>
                </a:solidFill>
              </a:rPr>
              <a:t>has largely recovered from pandemic boom/ bust, remains strong </a:t>
            </a:r>
            <a:r>
              <a:rPr lang="en-US" sz="1800" dirty="0">
                <a:solidFill>
                  <a:srgbClr val="5F5F5F"/>
                </a:solidFill>
              </a:rPr>
              <a:t>and is poised for growth</a:t>
            </a:r>
          </a:p>
          <a:p>
            <a:pPr marL="457200" indent="-342900">
              <a:spcBef>
                <a:spcPts val="1000"/>
              </a:spcBef>
              <a:buClr>
                <a:srgbClr val="CF0026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rgbClr val="5F5F5F"/>
                </a:solidFill>
              </a:rPr>
              <a:t>But </a:t>
            </a:r>
            <a:r>
              <a:rPr lang="en-US" sz="1800" dirty="0" smtClean="0">
                <a:solidFill>
                  <a:srgbClr val="5F5F5F"/>
                </a:solidFill>
              </a:rPr>
              <a:t>Industry is </a:t>
            </a:r>
            <a:r>
              <a:rPr lang="en-US" sz="1800" dirty="0">
                <a:solidFill>
                  <a:srgbClr val="5F5F5F"/>
                </a:solidFill>
              </a:rPr>
              <a:t>ever changing.  Consolidation, </a:t>
            </a:r>
            <a:r>
              <a:rPr lang="en-US" sz="1800" dirty="0" smtClean="0">
                <a:solidFill>
                  <a:srgbClr val="5F5F5F"/>
                </a:solidFill>
              </a:rPr>
              <a:t>Regulation and Trade Policy </a:t>
            </a:r>
            <a:r>
              <a:rPr lang="en-US" sz="1800" dirty="0">
                <a:solidFill>
                  <a:srgbClr val="5F5F5F"/>
                </a:solidFill>
              </a:rPr>
              <a:t>may be disruptive near term and those poised to respond will win</a:t>
            </a:r>
            <a:endParaRPr sz="1800" dirty="0">
              <a:solidFill>
                <a:srgbClr val="5F5F5F"/>
              </a:solidFill>
            </a:endParaRPr>
          </a:p>
          <a:p>
            <a:pPr marL="457200" indent="-342900">
              <a:spcBef>
                <a:spcPts val="1000"/>
              </a:spcBef>
              <a:buClr>
                <a:srgbClr val="CF0026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rgbClr val="5F5F5F"/>
                </a:solidFill>
              </a:rPr>
              <a:t>ICE Engines </a:t>
            </a:r>
            <a:r>
              <a:rPr lang="en-US" sz="1800" dirty="0" smtClean="0">
                <a:solidFill>
                  <a:srgbClr val="5F5F5F"/>
                </a:solidFill>
              </a:rPr>
              <a:t>(and related service revenue) are </a:t>
            </a:r>
            <a:r>
              <a:rPr lang="en-US" sz="1800" dirty="0">
                <a:solidFill>
                  <a:srgbClr val="5F5F5F"/>
                </a:solidFill>
              </a:rPr>
              <a:t>not dead; anticipate return to growth as batter</a:t>
            </a:r>
            <a:r>
              <a:rPr lang="en-US" sz="1800" dirty="0" smtClean="0">
                <a:solidFill>
                  <a:srgbClr val="5F5F5F"/>
                </a:solidFill>
              </a:rPr>
              <a:t>y adoption slower than expectations and no new emission regulations on the near term horizon</a:t>
            </a:r>
            <a:endParaRPr sz="1800" dirty="0">
              <a:solidFill>
                <a:srgbClr val="5F5F5F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F0026"/>
              </a:buClr>
              <a:buSzPts val="1800"/>
              <a:buChar char="●"/>
            </a:pPr>
            <a:r>
              <a:rPr lang="en-US" sz="1800" dirty="0" smtClean="0">
                <a:solidFill>
                  <a:srgbClr val="5F5F5F"/>
                </a:solidFill>
              </a:rPr>
              <a:t>Innovation </a:t>
            </a:r>
            <a:r>
              <a:rPr lang="en-US" sz="1800" dirty="0" smtClean="0">
                <a:solidFill>
                  <a:srgbClr val="5F5F5F"/>
                </a:solidFill>
              </a:rPr>
              <a:t>is centered on productivity and solving customer problems with increasing investment in Hybrid, Autonomous and AI/ Connected Products</a:t>
            </a:r>
            <a:endParaRPr sz="1800" dirty="0">
              <a:solidFill>
                <a:srgbClr val="5F5F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81" name="Google Shape;181;p28"/>
          <p:cNvSpPr txBox="1"/>
          <p:nvPr/>
        </p:nvSpPr>
        <p:spPr>
          <a:xfrm>
            <a:off x="352325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INTRODUCTION</a:t>
            </a:r>
            <a:endParaRPr sz="1000">
              <a:solidFill>
                <a:srgbClr val="5F5F5F"/>
              </a:solidFill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 rotWithShape="1">
          <a:blip r:embed="rId3">
            <a:alphaModFix/>
          </a:blip>
          <a:srcRect l="12460" r="10194" b="1603"/>
          <a:stretch/>
        </p:blipFill>
        <p:spPr>
          <a:xfrm>
            <a:off x="5417500" y="0"/>
            <a:ext cx="3729199" cy="474392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/>
          <p:nvPr/>
        </p:nvSpPr>
        <p:spPr>
          <a:xfrm>
            <a:off x="352325" y="1720588"/>
            <a:ext cx="46260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5F5F5F"/>
                </a:solidFill>
              </a:rPr>
              <a:t>Tom Rugg</a:t>
            </a:r>
            <a:r>
              <a:rPr lang="en-US" sz="2100" b="1">
                <a:solidFill>
                  <a:srgbClr val="5F5F5F"/>
                </a:solidFill>
              </a:rPr>
              <a:t> </a:t>
            </a:r>
            <a:endParaRPr sz="2100" b="1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F5F5F"/>
                </a:solidFill>
                <a:highlight>
                  <a:srgbClr val="FFFFFF"/>
                </a:highlight>
              </a:rPr>
              <a:t>Senior Vice President and </a:t>
            </a:r>
            <a:br>
              <a:rPr lang="en-US" sz="1800">
                <a:solidFill>
                  <a:srgbClr val="5F5F5F"/>
                </a:solidFill>
                <a:highlight>
                  <a:srgbClr val="FFFFFF"/>
                </a:highlight>
              </a:rPr>
            </a:br>
            <a:r>
              <a:rPr lang="en-US" sz="1800">
                <a:solidFill>
                  <a:srgbClr val="5F5F5F"/>
                </a:solidFill>
                <a:highlight>
                  <a:srgbClr val="FFFFFF"/>
                </a:highlight>
              </a:rPr>
              <a:t>President, Power &amp; Energy Solutions</a:t>
            </a:r>
            <a:endParaRPr sz="1800">
              <a:solidFill>
                <a:srgbClr val="5F5F5F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F5F5F"/>
                </a:solidFill>
                <a:highlight>
                  <a:srgbClr val="FFFFFF"/>
                </a:highlight>
              </a:rPr>
              <a:t>Briggs &amp; Stratton, LLC</a:t>
            </a:r>
            <a:endParaRPr sz="1800">
              <a:solidFill>
                <a:srgbClr val="5F5F5F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90" name="Google Shape;190;p29"/>
          <p:cNvSpPr txBox="1"/>
          <p:nvPr/>
        </p:nvSpPr>
        <p:spPr>
          <a:xfrm>
            <a:off x="306050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COMPANY OVERVIEW</a:t>
            </a:r>
            <a:endParaRPr sz="1000">
              <a:solidFill>
                <a:srgbClr val="5F5F5F"/>
              </a:solidFill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9638" y="4398450"/>
            <a:ext cx="6324725" cy="2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 txBox="1"/>
          <p:nvPr/>
        </p:nvSpPr>
        <p:spPr>
          <a:xfrm>
            <a:off x="306050" y="544225"/>
            <a:ext cx="40212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F5F5F"/>
                </a:solidFill>
              </a:rPr>
              <a:t>A family of brands and a broad portfolio of products.</a:t>
            </a:r>
            <a:endParaRPr sz="200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1"/>
              </a:solidFill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306050" y="1580588"/>
            <a:ext cx="4353000" cy="25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POWER</a:t>
            </a:r>
            <a:br>
              <a:rPr lang="en-US" sz="1200" b="1">
                <a:solidFill>
                  <a:srgbClr val="5F5F5F"/>
                </a:solidFill>
              </a:rPr>
            </a:br>
            <a:r>
              <a:rPr lang="en-US" sz="1000">
                <a:solidFill>
                  <a:srgbClr val="5F5F5F"/>
                </a:solidFill>
              </a:rPr>
              <a:t>Residential, Commercial and Utility Engines</a:t>
            </a:r>
            <a:r>
              <a:rPr lang="en-US" sz="700">
                <a:solidFill>
                  <a:srgbClr val="5F5F5F"/>
                </a:solidFill>
              </a:rPr>
              <a:t>, </a:t>
            </a:r>
            <a:r>
              <a:rPr lang="en-US" sz="1000">
                <a:solidFill>
                  <a:srgbClr val="5F5F5F"/>
                </a:solidFill>
              </a:rPr>
              <a:t>Service Parts</a:t>
            </a:r>
            <a:endParaRPr sz="10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ELECTRIFICATION</a:t>
            </a:r>
            <a:br>
              <a:rPr lang="en-US" sz="1200" b="1">
                <a:solidFill>
                  <a:srgbClr val="5F5F5F"/>
                </a:solidFill>
              </a:rPr>
            </a:br>
            <a:r>
              <a:rPr lang="en-US" sz="1000">
                <a:solidFill>
                  <a:srgbClr val="5F5F5F"/>
                </a:solidFill>
              </a:rPr>
              <a:t>Lithium-Ion Battery Packs, Motors &amp; Controllers, Chargers</a:t>
            </a:r>
            <a:endParaRPr sz="10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TURF &amp; CONSUMER</a:t>
            </a:r>
            <a:br>
              <a:rPr lang="en-US" sz="1200" b="1">
                <a:solidFill>
                  <a:srgbClr val="5F5F5F"/>
                </a:solidFill>
              </a:rPr>
            </a:br>
            <a:r>
              <a:rPr lang="en-US" sz="1000">
                <a:solidFill>
                  <a:srgbClr val="5F5F5F"/>
                </a:solidFill>
              </a:rPr>
              <a:t>Residential &amp; Commercial Mowers and Turf Care,</a:t>
            </a:r>
            <a:r>
              <a:rPr lang="en-US" sz="700">
                <a:solidFill>
                  <a:srgbClr val="5F5F5F"/>
                </a:solidFill>
              </a:rPr>
              <a:t> </a:t>
            </a:r>
            <a:r>
              <a:rPr lang="en-US" sz="1000">
                <a:solidFill>
                  <a:srgbClr val="5F5F5F"/>
                </a:solidFill>
              </a:rPr>
              <a:t>Service &amp; Support</a:t>
            </a:r>
            <a:endParaRPr sz="10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JOB SITE</a:t>
            </a:r>
            <a:br>
              <a:rPr lang="en-US" sz="1200" b="1">
                <a:solidFill>
                  <a:srgbClr val="5F5F5F"/>
                </a:solidFill>
              </a:rPr>
            </a:br>
            <a:r>
              <a:rPr lang="en-US" sz="1000">
                <a:solidFill>
                  <a:srgbClr val="5F5F5F"/>
                </a:solidFill>
              </a:rPr>
              <a:t>Light Towers, Portable Heaters, Portable Generators</a:t>
            </a:r>
            <a:endParaRPr sz="100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5F5F5F"/>
                </a:solidFill>
              </a:rPr>
              <a:t>ENERGY SOLUTIONS</a:t>
            </a:r>
            <a:br>
              <a:rPr lang="en-US" sz="1200" b="1">
                <a:solidFill>
                  <a:srgbClr val="5F5F5F"/>
                </a:solidFill>
              </a:rPr>
            </a:br>
            <a:r>
              <a:rPr lang="en-US" sz="1000">
                <a:solidFill>
                  <a:srgbClr val="5F5F5F"/>
                </a:solidFill>
              </a:rPr>
              <a:t>Standby Generators, Battery Storage Systems, Transfer Switches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00" b="1">
              <a:solidFill>
                <a:srgbClr val="5F5F5F"/>
              </a:solidFill>
            </a:endParaRPr>
          </a:p>
        </p:txBody>
      </p:sp>
      <p:cxnSp>
        <p:nvCxnSpPr>
          <p:cNvPr id="194" name="Google Shape;194;p29"/>
          <p:cNvCxnSpPr/>
          <p:nvPr/>
        </p:nvCxnSpPr>
        <p:spPr>
          <a:xfrm>
            <a:off x="0" y="3463625"/>
            <a:ext cx="42678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9"/>
          <p:cNvCxnSpPr/>
          <p:nvPr/>
        </p:nvCxnSpPr>
        <p:spPr>
          <a:xfrm>
            <a:off x="0" y="2995400"/>
            <a:ext cx="42678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9"/>
          <p:cNvCxnSpPr/>
          <p:nvPr/>
        </p:nvCxnSpPr>
        <p:spPr>
          <a:xfrm>
            <a:off x="0" y="2527175"/>
            <a:ext cx="42678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9"/>
          <p:cNvCxnSpPr/>
          <p:nvPr/>
        </p:nvCxnSpPr>
        <p:spPr>
          <a:xfrm>
            <a:off x="0" y="2058950"/>
            <a:ext cx="42678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8" name="Google Shape;1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525" y="627449"/>
            <a:ext cx="4498924" cy="353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05" name="Google Shape;205;p30"/>
          <p:cNvSpPr txBox="1"/>
          <p:nvPr/>
        </p:nvSpPr>
        <p:spPr>
          <a:xfrm>
            <a:off x="352325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INDUSTRY UPDATE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206" name="Google Shape;206;p30"/>
          <p:cNvSpPr txBox="1"/>
          <p:nvPr/>
        </p:nvSpPr>
        <p:spPr>
          <a:xfrm>
            <a:off x="352325" y="561100"/>
            <a:ext cx="45288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5F5F5F"/>
                </a:solidFill>
              </a:rPr>
              <a:t>Industry Themes</a:t>
            </a:r>
            <a:endParaRPr sz="2200" b="1">
              <a:solidFill>
                <a:srgbClr val="5F5F5F"/>
              </a:solidFill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428" y="1423701"/>
            <a:ext cx="1735167" cy="173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3744" y="1423701"/>
            <a:ext cx="1735167" cy="173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1482" y="1423701"/>
            <a:ext cx="1662271" cy="166229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0"/>
          <p:cNvSpPr txBox="1"/>
          <p:nvPr/>
        </p:nvSpPr>
        <p:spPr>
          <a:xfrm>
            <a:off x="1368236" y="3199011"/>
            <a:ext cx="18849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MARKET DYNAMICS</a:t>
            </a:r>
            <a:endParaRPr sz="1200" b="1">
              <a:solidFill>
                <a:srgbClr val="5F5F5F"/>
              </a:solidFill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3658873" y="3199011"/>
            <a:ext cx="18849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TECHNOLOGY</a:t>
            </a:r>
            <a:endParaRPr sz="1200" b="1">
              <a:solidFill>
                <a:srgbClr val="5F5F5F"/>
              </a:solidFill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5920186" y="3199011"/>
            <a:ext cx="18849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REGULATORY CHANGES</a:t>
            </a:r>
            <a:endParaRPr sz="1200" b="1">
              <a:solidFill>
                <a:srgbClr val="5F5F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1"/>
          <p:cNvPicPr preferRelativeResize="0"/>
          <p:nvPr/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22" name="Google Shape;222;p31"/>
          <p:cNvSpPr txBox="1"/>
          <p:nvPr/>
        </p:nvSpPr>
        <p:spPr>
          <a:xfrm>
            <a:off x="6380205" y="4907810"/>
            <a:ext cx="25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sz="500">
                <a:solidFill>
                  <a:schemeClr val="lt1"/>
                </a:solidFill>
              </a:rPr>
              <a:t>5 </a:t>
            </a: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Briggs &amp; Stratton. Proprietary and Confidential.</a:t>
            </a: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29" name="Google Shape;229;p32"/>
          <p:cNvSpPr txBox="1"/>
          <p:nvPr/>
        </p:nvSpPr>
        <p:spPr>
          <a:xfrm>
            <a:off x="352325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MARKET DYNAMICS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230" name="Google Shape;230;p32"/>
          <p:cNvSpPr txBox="1"/>
          <p:nvPr/>
        </p:nvSpPr>
        <p:spPr>
          <a:xfrm>
            <a:off x="306050" y="544225"/>
            <a:ext cx="40212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F5F5F"/>
                </a:solidFill>
              </a:rPr>
              <a:t>Industry players are changing.</a:t>
            </a:r>
            <a:endParaRPr sz="200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1"/>
              </a:solidFill>
            </a:endParaRPr>
          </a:p>
        </p:txBody>
      </p:sp>
      <p:cxnSp>
        <p:nvCxnSpPr>
          <p:cNvPr id="231" name="Google Shape;231;p32"/>
          <p:cNvCxnSpPr/>
          <p:nvPr/>
        </p:nvCxnSpPr>
        <p:spPr>
          <a:xfrm rot="10800000">
            <a:off x="5889125" y="687575"/>
            <a:ext cx="0" cy="38073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p32"/>
          <p:cNvSpPr txBox="1"/>
          <p:nvPr/>
        </p:nvSpPr>
        <p:spPr>
          <a:xfrm>
            <a:off x="5990000" y="640652"/>
            <a:ext cx="2886000" cy="3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5F5F5F"/>
                </a:solidFill>
              </a:rPr>
              <a:t>Key </a:t>
            </a:r>
            <a:r>
              <a:rPr lang="en-US" sz="1600" dirty="0" smtClean="0">
                <a:solidFill>
                  <a:srgbClr val="5F5F5F"/>
                </a:solidFill>
              </a:rPr>
              <a:t>Takeaways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Consolidation and equity stakes are increasingly common for </a:t>
            </a:r>
            <a:r>
              <a:rPr lang="en-US" sz="1200" dirty="0">
                <a:solidFill>
                  <a:srgbClr val="5F5F5F"/>
                </a:solidFill>
              </a:rPr>
              <a:t>economy of scale, diversification and purchasing </a:t>
            </a:r>
            <a:r>
              <a:rPr lang="en-US" sz="1200" dirty="0" smtClean="0">
                <a:solidFill>
                  <a:srgbClr val="5F5F5F"/>
                </a:solidFill>
              </a:rPr>
              <a:t>power</a:t>
            </a:r>
          </a:p>
          <a:p>
            <a:pPr marL="22860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Implications </a:t>
            </a:r>
            <a:r>
              <a:rPr lang="en-US" sz="1200" dirty="0">
                <a:solidFill>
                  <a:srgbClr val="5F5F5F"/>
                </a:solidFill>
              </a:rPr>
              <a:t>for others</a:t>
            </a:r>
            <a:endParaRPr sz="1200" dirty="0">
              <a:solidFill>
                <a:srgbClr val="5F5F5F"/>
              </a:solidFill>
            </a:endParaRPr>
          </a:p>
          <a:p>
            <a:pPr marL="571500" lvl="1" indent="-247650" algn="l" rtl="0">
              <a:spcBef>
                <a:spcPts val="600"/>
              </a:spcBef>
              <a:spcAft>
                <a:spcPts val="0"/>
              </a:spcAft>
              <a:buClr>
                <a:srgbClr val="5F5F5F"/>
              </a:buClr>
              <a:buSzPts val="1200"/>
              <a:buChar char="○"/>
            </a:pPr>
            <a:r>
              <a:rPr lang="en-US" sz="1200" dirty="0">
                <a:solidFill>
                  <a:srgbClr val="5F5F5F"/>
                </a:solidFill>
              </a:rPr>
              <a:t>Unique value becomes </a:t>
            </a:r>
            <a:br>
              <a:rPr lang="en-US" sz="1200" dirty="0">
                <a:solidFill>
                  <a:srgbClr val="5F5F5F"/>
                </a:solidFill>
              </a:rPr>
            </a:br>
            <a:r>
              <a:rPr lang="en-US" sz="1200" dirty="0">
                <a:solidFill>
                  <a:srgbClr val="5F5F5F"/>
                </a:solidFill>
              </a:rPr>
              <a:t>more critical</a:t>
            </a:r>
            <a:endParaRPr sz="1200" dirty="0">
              <a:solidFill>
                <a:srgbClr val="5F5F5F"/>
              </a:solidFill>
            </a:endParaRPr>
          </a:p>
          <a:p>
            <a:pPr marL="571500" lvl="1" indent="-247650" algn="l" rtl="0">
              <a:spcBef>
                <a:spcPts val="600"/>
              </a:spcBef>
              <a:spcAft>
                <a:spcPts val="0"/>
              </a:spcAft>
              <a:buClr>
                <a:srgbClr val="5F5F5F"/>
              </a:buClr>
              <a:buSzPts val="1200"/>
              <a:buChar char="○"/>
            </a:pPr>
            <a:r>
              <a:rPr lang="en-US" sz="1200" dirty="0" smtClean="0">
                <a:solidFill>
                  <a:srgbClr val="5F5F5F"/>
                </a:solidFill>
              </a:rPr>
              <a:t>Maintain focus on customer </a:t>
            </a:r>
            <a:r>
              <a:rPr lang="en-US" sz="1200" dirty="0">
                <a:solidFill>
                  <a:srgbClr val="5F5F5F"/>
                </a:solidFill>
              </a:rPr>
              <a:t>needs </a:t>
            </a:r>
            <a:endParaRPr lang="en-US" sz="1200" dirty="0" smtClean="0">
              <a:solidFill>
                <a:srgbClr val="5F5F5F"/>
              </a:solidFill>
            </a:endParaRPr>
          </a:p>
          <a:p>
            <a:pPr marL="571500" lvl="1" indent="-247650" algn="l" rtl="0">
              <a:spcBef>
                <a:spcPts val="600"/>
              </a:spcBef>
              <a:spcAft>
                <a:spcPts val="0"/>
              </a:spcAft>
              <a:buClr>
                <a:srgbClr val="5F5F5F"/>
              </a:buClr>
              <a:buSzPts val="1200"/>
              <a:buChar char="○"/>
            </a:pPr>
            <a:r>
              <a:rPr lang="en-US" sz="1200" dirty="0" smtClean="0">
                <a:solidFill>
                  <a:srgbClr val="5F5F5F"/>
                </a:solidFill>
              </a:rPr>
              <a:t>Servicing </a:t>
            </a:r>
            <a:r>
              <a:rPr lang="en-US" sz="1200" dirty="0">
                <a:solidFill>
                  <a:srgbClr val="5F5F5F"/>
                </a:solidFill>
              </a:rPr>
              <a:t>your existing customer base is </a:t>
            </a:r>
            <a:r>
              <a:rPr lang="en-US" sz="1200" dirty="0" smtClean="0">
                <a:solidFill>
                  <a:srgbClr val="5F5F5F"/>
                </a:solidFill>
              </a:rPr>
              <a:t>critical</a:t>
            </a:r>
            <a:endParaRPr sz="1200" dirty="0">
              <a:solidFill>
                <a:srgbClr val="5F5F5F"/>
              </a:solidFill>
            </a:endParaRPr>
          </a:p>
        </p:txBody>
      </p:sp>
      <p:sp>
        <p:nvSpPr>
          <p:cNvPr id="233" name="Google Shape;233;p32"/>
          <p:cNvSpPr/>
          <p:nvPr/>
        </p:nvSpPr>
        <p:spPr>
          <a:xfrm rot="-5400000">
            <a:off x="-290975" y="1758925"/>
            <a:ext cx="1024150" cy="442200"/>
          </a:xfrm>
          <a:prstGeom prst="flowChartOffpageConnector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2"/>
          <p:cNvSpPr/>
          <p:nvPr/>
        </p:nvSpPr>
        <p:spPr>
          <a:xfrm rot="-5400000">
            <a:off x="-290975" y="3706800"/>
            <a:ext cx="1024150" cy="442200"/>
          </a:xfrm>
          <a:prstGeom prst="flowChartOffpageConnector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2"/>
          <p:cNvSpPr txBox="1"/>
          <p:nvPr/>
        </p:nvSpPr>
        <p:spPr>
          <a:xfrm rot="-5400000">
            <a:off x="-319050" y="1804075"/>
            <a:ext cx="9900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MFGR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236" name="Google Shape;236;p32"/>
          <p:cNvSpPr txBox="1"/>
          <p:nvPr/>
        </p:nvSpPr>
        <p:spPr>
          <a:xfrm rot="-5400000">
            <a:off x="-319050" y="3751950"/>
            <a:ext cx="9900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TURF PRO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237" name="Google Shape;237;p32"/>
          <p:cNvCxnSpPr/>
          <p:nvPr/>
        </p:nvCxnSpPr>
        <p:spPr>
          <a:xfrm>
            <a:off x="2422475" y="1038639"/>
            <a:ext cx="2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" name="Google Shape;238;p32"/>
          <p:cNvCxnSpPr/>
          <p:nvPr/>
        </p:nvCxnSpPr>
        <p:spPr>
          <a:xfrm>
            <a:off x="2422475" y="1961369"/>
            <a:ext cx="2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2"/>
          <p:cNvCxnSpPr/>
          <p:nvPr/>
        </p:nvCxnSpPr>
        <p:spPr>
          <a:xfrm>
            <a:off x="2422475" y="1046021"/>
            <a:ext cx="0" cy="92405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32"/>
          <p:cNvCxnSpPr/>
          <p:nvPr/>
        </p:nvCxnSpPr>
        <p:spPr>
          <a:xfrm>
            <a:off x="2422475" y="2046414"/>
            <a:ext cx="2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32"/>
          <p:cNvCxnSpPr/>
          <p:nvPr/>
        </p:nvCxnSpPr>
        <p:spPr>
          <a:xfrm>
            <a:off x="2422475" y="3032918"/>
            <a:ext cx="2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32"/>
          <p:cNvCxnSpPr/>
          <p:nvPr/>
        </p:nvCxnSpPr>
        <p:spPr>
          <a:xfrm>
            <a:off x="2422475" y="2052236"/>
            <a:ext cx="0" cy="9900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3" name="Google Shape;243;p32"/>
          <p:cNvGrpSpPr/>
          <p:nvPr/>
        </p:nvGrpSpPr>
        <p:grpSpPr>
          <a:xfrm>
            <a:off x="2422475" y="3456009"/>
            <a:ext cx="265800" cy="385441"/>
            <a:chOff x="2401075" y="1297250"/>
            <a:chExt cx="265800" cy="751200"/>
          </a:xfrm>
        </p:grpSpPr>
        <p:cxnSp>
          <p:nvCxnSpPr>
            <p:cNvPr id="244" name="Google Shape;244;p32"/>
            <p:cNvCxnSpPr/>
            <p:nvPr/>
          </p:nvCxnSpPr>
          <p:spPr>
            <a:xfrm>
              <a:off x="2401075" y="1308625"/>
              <a:ext cx="265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32"/>
            <p:cNvCxnSpPr/>
            <p:nvPr/>
          </p:nvCxnSpPr>
          <p:spPr>
            <a:xfrm>
              <a:off x="2401075" y="2041375"/>
              <a:ext cx="265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32"/>
            <p:cNvCxnSpPr/>
            <p:nvPr/>
          </p:nvCxnSpPr>
          <p:spPr>
            <a:xfrm>
              <a:off x="2401075" y="1297250"/>
              <a:ext cx="0" cy="75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7" name="Google Shape;247;p32"/>
          <p:cNvGrpSpPr/>
          <p:nvPr/>
        </p:nvGrpSpPr>
        <p:grpSpPr>
          <a:xfrm>
            <a:off x="2422475" y="4094027"/>
            <a:ext cx="265800" cy="385441"/>
            <a:chOff x="2401075" y="1297250"/>
            <a:chExt cx="265800" cy="751200"/>
          </a:xfrm>
        </p:grpSpPr>
        <p:cxnSp>
          <p:nvCxnSpPr>
            <p:cNvPr id="248" name="Google Shape;248;p32"/>
            <p:cNvCxnSpPr/>
            <p:nvPr/>
          </p:nvCxnSpPr>
          <p:spPr>
            <a:xfrm>
              <a:off x="2401075" y="1308625"/>
              <a:ext cx="265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32"/>
            <p:cNvCxnSpPr/>
            <p:nvPr/>
          </p:nvCxnSpPr>
          <p:spPr>
            <a:xfrm>
              <a:off x="2401075" y="2041375"/>
              <a:ext cx="265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32"/>
            <p:cNvCxnSpPr/>
            <p:nvPr/>
          </p:nvCxnSpPr>
          <p:spPr>
            <a:xfrm>
              <a:off x="2401075" y="1297250"/>
              <a:ext cx="0" cy="75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51" name="Google Shape;2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525" y="3960363"/>
            <a:ext cx="1283475" cy="6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 rotWithShape="1">
          <a:blip r:embed="rId4">
            <a:alphaModFix/>
          </a:blip>
          <a:srcRect t="18401" b="19682"/>
          <a:stretch/>
        </p:blipFill>
        <p:spPr>
          <a:xfrm>
            <a:off x="863800" y="3185525"/>
            <a:ext cx="1213275" cy="7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500" y="1174134"/>
            <a:ext cx="1492250" cy="71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313" y="2331450"/>
            <a:ext cx="1492255" cy="38545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/>
        </p:nvSpPr>
        <p:spPr>
          <a:xfrm>
            <a:off x="2577550" y="3488125"/>
            <a:ext cx="24921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 </a:t>
            </a:r>
            <a:r>
              <a:rPr lang="en-US" sz="1100">
                <a:solidFill>
                  <a:srgbClr val="5F5F5F"/>
                </a:solidFill>
              </a:rPr>
              <a:t>•  Moore  •  Acres Group</a:t>
            </a:r>
            <a:endParaRPr sz="1100">
              <a:solidFill>
                <a:srgbClr val="5F5F5F"/>
              </a:solidFill>
            </a:endParaRPr>
          </a:p>
        </p:txBody>
      </p:sp>
      <p:sp>
        <p:nvSpPr>
          <p:cNvPr id="256" name="Google Shape;256;p32"/>
          <p:cNvSpPr txBox="1"/>
          <p:nvPr/>
        </p:nvSpPr>
        <p:spPr>
          <a:xfrm>
            <a:off x="2590325" y="4111925"/>
            <a:ext cx="28860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 </a:t>
            </a:r>
            <a:r>
              <a:rPr lang="en-US" sz="1100">
                <a:solidFill>
                  <a:srgbClr val="5F5F5F"/>
                </a:solidFill>
              </a:rPr>
              <a:t>•  Summit  •  Smiths Tree  •  Apex Land</a:t>
            </a:r>
            <a:endParaRPr sz="1100">
              <a:solidFill>
                <a:srgbClr val="5F5F5F"/>
              </a:solidFill>
            </a:endParaRPr>
          </a:p>
        </p:txBody>
      </p:sp>
      <p:pic>
        <p:nvPicPr>
          <p:cNvPr id="257" name="Google Shape;257;p32"/>
          <p:cNvPicPr preferRelativeResize="0"/>
          <p:nvPr/>
        </p:nvPicPr>
        <p:blipFill rotWithShape="1">
          <a:blip r:embed="rId7">
            <a:alphaModFix/>
          </a:blip>
          <a:srcRect t="27146" b="27954"/>
          <a:stretch/>
        </p:blipFill>
        <p:spPr>
          <a:xfrm>
            <a:off x="2764000" y="1120750"/>
            <a:ext cx="751800" cy="33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2"/>
          <p:cNvPicPr preferRelativeResize="0"/>
          <p:nvPr/>
        </p:nvPicPr>
        <p:blipFill rotWithShape="1">
          <a:blip r:embed="rId8">
            <a:alphaModFix/>
          </a:blip>
          <a:srcRect t="24533" b="25712"/>
          <a:stretch/>
        </p:blipFill>
        <p:spPr>
          <a:xfrm>
            <a:off x="3757624" y="1072850"/>
            <a:ext cx="774735" cy="38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8248" y="1039547"/>
            <a:ext cx="888802" cy="499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46487" y="1655125"/>
            <a:ext cx="885951" cy="1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 rotWithShape="1">
          <a:blip r:embed="rId11">
            <a:alphaModFix/>
          </a:blip>
          <a:srcRect t="26633" b="24943"/>
          <a:stretch/>
        </p:blipFill>
        <p:spPr>
          <a:xfrm>
            <a:off x="3700588" y="1607221"/>
            <a:ext cx="888800" cy="23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74938" y="1651476"/>
            <a:ext cx="852433" cy="1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43550" y="2180879"/>
            <a:ext cx="888800" cy="33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672948" y="2212183"/>
            <a:ext cx="774725" cy="31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28247" y="2274771"/>
            <a:ext cx="888801" cy="1848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32"/>
          <p:cNvCxnSpPr/>
          <p:nvPr/>
        </p:nvCxnSpPr>
        <p:spPr>
          <a:xfrm rot="10800000" flipH="1">
            <a:off x="457200" y="3163625"/>
            <a:ext cx="5096100" cy="219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7" name="Google Shape;267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590322" y="2630075"/>
            <a:ext cx="668166" cy="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368775" y="2662213"/>
            <a:ext cx="668175" cy="24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239725" y="2628538"/>
            <a:ext cx="668176" cy="26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131163" y="2644650"/>
            <a:ext cx="442200" cy="22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77" name="Google Shape;277;p33"/>
          <p:cNvSpPr txBox="1"/>
          <p:nvPr/>
        </p:nvSpPr>
        <p:spPr>
          <a:xfrm>
            <a:off x="352325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MARKET DYNAMICS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278" name="Google Shape;278;p33"/>
          <p:cNvSpPr txBox="1"/>
          <p:nvPr/>
        </p:nvSpPr>
        <p:spPr>
          <a:xfrm>
            <a:off x="306050" y="544225"/>
            <a:ext cx="40212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F5F5F"/>
                </a:solidFill>
              </a:rPr>
              <a:t>Volatility is starting to normalize.</a:t>
            </a:r>
            <a:endParaRPr sz="200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1"/>
              </a:solidFill>
            </a:endParaRPr>
          </a:p>
        </p:txBody>
      </p:sp>
      <p:cxnSp>
        <p:nvCxnSpPr>
          <p:cNvPr id="279" name="Google Shape;279;p33"/>
          <p:cNvCxnSpPr/>
          <p:nvPr/>
        </p:nvCxnSpPr>
        <p:spPr>
          <a:xfrm rot="10800000">
            <a:off x="5889125" y="687575"/>
            <a:ext cx="0" cy="38073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0" name="Google Shape;280;p33"/>
          <p:cNvSpPr txBox="1"/>
          <p:nvPr/>
        </p:nvSpPr>
        <p:spPr>
          <a:xfrm>
            <a:off x="5990000" y="703282"/>
            <a:ext cx="2886000" cy="3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5F5F5F"/>
                </a:solidFill>
              </a:rPr>
              <a:t>Key </a:t>
            </a:r>
            <a:r>
              <a:rPr lang="en-US" sz="1600" dirty="0" smtClean="0">
                <a:solidFill>
                  <a:srgbClr val="5F5F5F"/>
                </a:solidFill>
              </a:rPr>
              <a:t>Takeaways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rgbClr val="CF0026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Pandemic boom and bust at the center of market volatility; </a:t>
            </a:r>
            <a:r>
              <a:rPr lang="en-US" sz="1200" dirty="0" err="1" smtClean="0">
                <a:solidFill>
                  <a:srgbClr val="5F5F5F"/>
                </a:solidFill>
              </a:rPr>
              <a:t>resuting</a:t>
            </a:r>
            <a:r>
              <a:rPr lang="en-US" sz="1200" dirty="0" smtClean="0">
                <a:solidFill>
                  <a:srgbClr val="5F5F5F"/>
                </a:solidFill>
              </a:rPr>
              <a:t> in high channel inventory</a:t>
            </a: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rgbClr val="CF0026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Commercial </a:t>
            </a:r>
            <a:r>
              <a:rPr lang="en-US" sz="1200" dirty="0">
                <a:solidFill>
                  <a:srgbClr val="5F5F5F"/>
                </a:solidFill>
              </a:rPr>
              <a:t>Turf market poised for a rebound in 2025 due to 4 year replacement cycle</a:t>
            </a:r>
            <a:endParaRPr sz="1200" dirty="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600"/>
              </a:spcBef>
              <a:spcAft>
                <a:spcPts val="0"/>
              </a:spcAft>
              <a:buClr>
                <a:srgbClr val="CF0026"/>
              </a:buClr>
              <a:buSzPts val="1200"/>
              <a:buChar char="●"/>
            </a:pPr>
            <a:r>
              <a:rPr lang="en-US" sz="1200" dirty="0">
                <a:solidFill>
                  <a:srgbClr val="5F5F5F"/>
                </a:solidFill>
              </a:rPr>
              <a:t>Interest rates continue to pressure small </a:t>
            </a:r>
            <a:r>
              <a:rPr lang="en-US" sz="1200" dirty="0" smtClean="0">
                <a:solidFill>
                  <a:srgbClr val="5F5F5F"/>
                </a:solidFill>
              </a:rPr>
              <a:t>businesses</a:t>
            </a:r>
            <a:r>
              <a:rPr lang="en-US" sz="1200" dirty="0">
                <a:solidFill>
                  <a:srgbClr val="5F5F5F"/>
                </a:solidFill>
              </a:rPr>
              <a:t> </a:t>
            </a:r>
            <a:r>
              <a:rPr lang="en-US" sz="1200" dirty="0" smtClean="0">
                <a:solidFill>
                  <a:srgbClr val="5F5F5F"/>
                </a:solidFill>
              </a:rPr>
              <a:t>slowing investment/ replacement mowers</a:t>
            </a:r>
            <a:endParaRPr sz="1200" dirty="0">
              <a:solidFill>
                <a:srgbClr val="5F5F5F"/>
              </a:solidFill>
            </a:endParaRPr>
          </a:p>
        </p:txBody>
      </p:sp>
      <p:pic>
        <p:nvPicPr>
          <p:cNvPr id="281" name="Google Shape;281;p33"/>
          <p:cNvPicPr preferRelativeResize="0"/>
          <p:nvPr/>
        </p:nvPicPr>
        <p:blipFill rotWithShape="1">
          <a:blip r:embed="rId3">
            <a:alphaModFix/>
          </a:blip>
          <a:srcRect l="899" t="2488" r="1348" b="2183"/>
          <a:stretch/>
        </p:blipFill>
        <p:spPr>
          <a:xfrm>
            <a:off x="352325" y="1282650"/>
            <a:ext cx="5234574" cy="2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88" name="Google Shape;288;p34"/>
          <p:cNvSpPr txBox="1"/>
          <p:nvPr/>
        </p:nvSpPr>
        <p:spPr>
          <a:xfrm>
            <a:off x="352325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MACRO ECONOMIC FORCES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289" name="Google Shape;289;p34"/>
          <p:cNvSpPr txBox="1"/>
          <p:nvPr/>
        </p:nvSpPr>
        <p:spPr>
          <a:xfrm>
            <a:off x="5990000" y="615600"/>
            <a:ext cx="2886000" cy="3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5F5F5F"/>
                </a:solidFill>
              </a:rPr>
              <a:t>Key Takeaways</a:t>
            </a:r>
            <a:endParaRPr sz="1600" dirty="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5F5F5F"/>
                </a:solidFill>
              </a:rPr>
              <a:t>RESIDENTIAL</a:t>
            </a:r>
            <a:endParaRPr sz="1600" dirty="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Demand highly correlated with existing home sales</a:t>
            </a:r>
          </a:p>
          <a:p>
            <a:pPr marL="22860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Mortgage </a:t>
            </a:r>
            <a:r>
              <a:rPr lang="en-US" sz="1200" dirty="0">
                <a:solidFill>
                  <a:srgbClr val="5F5F5F"/>
                </a:solidFill>
              </a:rPr>
              <a:t>rates will likely stay elevated </a:t>
            </a:r>
            <a:r>
              <a:rPr lang="en-US" sz="1200" dirty="0" smtClean="0">
                <a:solidFill>
                  <a:srgbClr val="5F5F5F"/>
                </a:solidFill>
              </a:rPr>
              <a:t>for </a:t>
            </a:r>
            <a:r>
              <a:rPr lang="en-US" sz="1200" dirty="0">
                <a:solidFill>
                  <a:srgbClr val="5F5F5F"/>
                </a:solidFill>
              </a:rPr>
              <a:t>longer; </a:t>
            </a:r>
            <a:r>
              <a:rPr lang="en-US" sz="1200" dirty="0" smtClean="0">
                <a:solidFill>
                  <a:srgbClr val="5F5F5F"/>
                </a:solidFill>
              </a:rPr>
              <a:t>potentially impacting </a:t>
            </a:r>
            <a:r>
              <a:rPr lang="en-US" sz="1200" dirty="0">
                <a:solidFill>
                  <a:srgbClr val="5F5F5F"/>
                </a:solidFill>
              </a:rPr>
              <a:t>new home starts</a:t>
            </a:r>
            <a:endParaRPr sz="1200" dirty="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HH </a:t>
            </a:r>
            <a:r>
              <a:rPr lang="en-US" sz="1200" dirty="0">
                <a:solidFill>
                  <a:srgbClr val="5F5F5F"/>
                </a:solidFill>
              </a:rPr>
              <a:t>Income increasing; potential for more home buyers</a:t>
            </a:r>
            <a:endParaRPr sz="1200" dirty="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5F5F5F"/>
                </a:solidFill>
              </a:rPr>
              <a:t>COMMERCIAL</a:t>
            </a:r>
            <a:endParaRPr sz="1200" b="1" dirty="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>
                <a:solidFill>
                  <a:srgbClr val="5F5F5F"/>
                </a:solidFill>
              </a:rPr>
              <a:t>Multi-Family housing is stagnant</a:t>
            </a:r>
            <a:endParaRPr sz="1200" dirty="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>
                <a:solidFill>
                  <a:srgbClr val="5F5F5F"/>
                </a:solidFill>
              </a:rPr>
              <a:t>Turf Labor Pool is under pressure from Construction Labor Pool</a:t>
            </a:r>
            <a:endParaRPr sz="1200" dirty="0">
              <a:solidFill>
                <a:srgbClr val="5F5F5F"/>
              </a:solidFill>
            </a:endParaRPr>
          </a:p>
        </p:txBody>
      </p:sp>
      <p:sp>
        <p:nvSpPr>
          <p:cNvPr id="290" name="Google Shape;290;p34"/>
          <p:cNvSpPr/>
          <p:nvPr/>
        </p:nvSpPr>
        <p:spPr>
          <a:xfrm rot="-5400000">
            <a:off x="-434892" y="2406567"/>
            <a:ext cx="1311983" cy="442200"/>
          </a:xfrm>
          <a:prstGeom prst="flowChartOffpageConnector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4"/>
          <p:cNvSpPr/>
          <p:nvPr/>
        </p:nvSpPr>
        <p:spPr>
          <a:xfrm rot="-5400000">
            <a:off x="-434892" y="3795734"/>
            <a:ext cx="1311983" cy="442200"/>
          </a:xfrm>
          <a:prstGeom prst="flowChartOffpageConnector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4"/>
          <p:cNvSpPr txBox="1"/>
          <p:nvPr/>
        </p:nvSpPr>
        <p:spPr>
          <a:xfrm rot="-5400000">
            <a:off x="-472650" y="2437513"/>
            <a:ext cx="12972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RESIDENTIAL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293" name="Google Shape;293;p34"/>
          <p:cNvSpPr txBox="1"/>
          <p:nvPr/>
        </p:nvSpPr>
        <p:spPr>
          <a:xfrm rot="-5400000">
            <a:off x="-480750" y="3841650"/>
            <a:ext cx="13134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COMMERCIAL</a:t>
            </a:r>
            <a:endParaRPr sz="1200" b="1">
              <a:solidFill>
                <a:schemeClr val="lt1"/>
              </a:solidFill>
            </a:endParaRPr>
          </a:p>
        </p:txBody>
      </p:sp>
      <p:pic>
        <p:nvPicPr>
          <p:cNvPr id="294" name="Google Shape;294;p34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075" y="445246"/>
            <a:ext cx="2054949" cy="127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6550" y="445275"/>
            <a:ext cx="2054949" cy="1270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34"/>
          <p:cNvCxnSpPr/>
          <p:nvPr/>
        </p:nvCxnSpPr>
        <p:spPr>
          <a:xfrm rot="10800000">
            <a:off x="5889125" y="687575"/>
            <a:ext cx="0" cy="38073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7" name="Google Shape;297;p34" title="Points scor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075" y="3368975"/>
            <a:ext cx="2433507" cy="129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 title="Points scor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1950" y="3337670"/>
            <a:ext cx="2199174" cy="135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4" title="Points score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076" y="1936436"/>
            <a:ext cx="2199174" cy="127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 title="Points scored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73254" y="1917075"/>
            <a:ext cx="1958721" cy="121117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/>
          <p:nvPr/>
        </p:nvSpPr>
        <p:spPr>
          <a:xfrm>
            <a:off x="3235625" y="2669400"/>
            <a:ext cx="8067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EXISTING</a:t>
            </a:r>
            <a:endParaRPr sz="1000">
              <a:solidFill>
                <a:srgbClr val="5F5F5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5F5F5F"/>
                </a:solidFill>
              </a:rPr>
              <a:t>86%</a:t>
            </a:r>
            <a:endParaRPr sz="1000" b="1">
              <a:solidFill>
                <a:srgbClr val="5F5F5F"/>
              </a:solidFill>
            </a:endParaRPr>
          </a:p>
        </p:txBody>
      </p:sp>
      <p:sp>
        <p:nvSpPr>
          <p:cNvPr id="302" name="Google Shape;302;p34"/>
          <p:cNvSpPr txBox="1"/>
          <p:nvPr/>
        </p:nvSpPr>
        <p:spPr>
          <a:xfrm>
            <a:off x="4488150" y="2031200"/>
            <a:ext cx="8067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NEW</a:t>
            </a:r>
            <a:endParaRPr sz="1000">
              <a:solidFill>
                <a:srgbClr val="5F5F5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5F5F5F"/>
                </a:solidFill>
              </a:rPr>
              <a:t>14%</a:t>
            </a:r>
            <a:endParaRPr sz="1000" b="1">
              <a:solidFill>
                <a:srgbClr val="5F5F5F"/>
              </a:solidFill>
            </a:endParaRPr>
          </a:p>
        </p:txBody>
      </p:sp>
      <p:sp>
        <p:nvSpPr>
          <p:cNvPr id="303" name="Google Shape;303;p34"/>
          <p:cNvSpPr/>
          <p:nvPr/>
        </p:nvSpPr>
        <p:spPr>
          <a:xfrm rot="-5400000">
            <a:off x="-434891" y="1010592"/>
            <a:ext cx="1311983" cy="442200"/>
          </a:xfrm>
          <a:prstGeom prst="flowChartOffpageConnector">
            <a:avLst/>
          </a:prstGeom>
          <a:solidFill>
            <a:srgbClr val="589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4"/>
          <p:cNvSpPr txBox="1"/>
          <p:nvPr/>
        </p:nvSpPr>
        <p:spPr>
          <a:xfrm rot="-5400000">
            <a:off x="-472650" y="1041538"/>
            <a:ext cx="12972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ECONOMIC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5"/>
          <p:cNvSpPr txBox="1">
            <a:spLocks noGrp="1"/>
          </p:cNvSpPr>
          <p:nvPr>
            <p:ph type="sldNum" idx="12"/>
          </p:nvPr>
        </p:nvSpPr>
        <p:spPr>
          <a:xfrm>
            <a:off x="4305300" y="4906901"/>
            <a:ext cx="533400" cy="150600"/>
          </a:xfrm>
          <a:prstGeom prst="rect">
            <a:avLst/>
          </a:prstGeom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cxnSp>
        <p:nvCxnSpPr>
          <p:cNvPr id="311" name="Google Shape;311;p35"/>
          <p:cNvCxnSpPr/>
          <p:nvPr/>
        </p:nvCxnSpPr>
        <p:spPr>
          <a:xfrm rot="10800000">
            <a:off x="5889125" y="687575"/>
            <a:ext cx="0" cy="38073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35"/>
          <p:cNvSpPr txBox="1"/>
          <p:nvPr/>
        </p:nvSpPr>
        <p:spPr>
          <a:xfrm>
            <a:off x="5990000" y="615600"/>
            <a:ext cx="2886000" cy="3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5F5F5F"/>
                </a:solidFill>
              </a:rPr>
              <a:t>Key Takeaways</a:t>
            </a:r>
            <a:endParaRPr sz="1600" dirty="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>
                <a:solidFill>
                  <a:srgbClr val="5F5F5F"/>
                </a:solidFill>
              </a:rPr>
              <a:t>Installed Engine market </a:t>
            </a:r>
            <a:r>
              <a:rPr lang="en-US" sz="1200" dirty="0" smtClean="0">
                <a:solidFill>
                  <a:srgbClr val="5F5F5F"/>
                </a:solidFill>
              </a:rPr>
              <a:t>remains high &gt;12M engines led by r</a:t>
            </a:r>
            <a:r>
              <a:rPr lang="en-US" sz="1200" dirty="0" smtClean="0">
                <a:solidFill>
                  <a:srgbClr val="5F5F5F"/>
                </a:solidFill>
              </a:rPr>
              <a:t>esidential walk</a:t>
            </a:r>
            <a:endParaRPr sz="1200" dirty="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>
                <a:solidFill>
                  <a:srgbClr val="5F5F5F"/>
                </a:solidFill>
              </a:rPr>
              <a:t>Briggs alone </a:t>
            </a:r>
            <a:r>
              <a:rPr lang="en-US" sz="1200" dirty="0" smtClean="0">
                <a:solidFill>
                  <a:srgbClr val="5F5F5F"/>
                </a:solidFill>
              </a:rPr>
              <a:t>has </a:t>
            </a:r>
            <a:r>
              <a:rPr lang="en-US" sz="1200" dirty="0">
                <a:solidFill>
                  <a:srgbClr val="5F5F5F"/>
                </a:solidFill>
              </a:rPr>
              <a:t>~10 million installed engines </a:t>
            </a:r>
            <a:endParaRPr lang="en-US" sz="1200" dirty="0" smtClean="0">
              <a:solidFill>
                <a:srgbClr val="5F5F5F"/>
              </a:solidFill>
            </a:endParaRPr>
          </a:p>
          <a:p>
            <a:pPr marL="22860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-US" sz="1200" dirty="0" smtClean="0">
                <a:solidFill>
                  <a:srgbClr val="5F5F5F"/>
                </a:solidFill>
              </a:rPr>
              <a:t>Long tail of service requirements will continue to underpin industry profitability</a:t>
            </a:r>
            <a:endParaRPr sz="1200" dirty="0">
              <a:solidFill>
                <a:srgbClr val="5F5F5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1200" dirty="0">
              <a:solidFill>
                <a:srgbClr val="5F5F5F"/>
              </a:solidFill>
            </a:endParaRPr>
          </a:p>
        </p:txBody>
      </p:sp>
      <p:sp>
        <p:nvSpPr>
          <p:cNvPr id="313" name="Google Shape;313;p35"/>
          <p:cNvSpPr txBox="1"/>
          <p:nvPr/>
        </p:nvSpPr>
        <p:spPr>
          <a:xfrm>
            <a:off x="352325" y="102025"/>
            <a:ext cx="23466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MARKET DYNAMICS</a:t>
            </a:r>
            <a:endParaRPr sz="1000">
              <a:solidFill>
                <a:srgbClr val="5F5F5F"/>
              </a:solidFill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306050" y="544225"/>
            <a:ext cx="51468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F5F5F"/>
                </a:solidFill>
              </a:rPr>
              <a:t>Installed market for service remains huge.</a:t>
            </a:r>
            <a:endParaRPr sz="2000">
              <a:solidFill>
                <a:srgbClr val="5F5F5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1"/>
              </a:solidFill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497025" y="4257058"/>
            <a:ext cx="4580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5F5F"/>
                </a:solidFill>
              </a:rPr>
              <a:t>Service Life Applied: Gas Walk (7yrs), Resi Ride (5yrs), Commercial (4yrs)</a:t>
            </a:r>
            <a:endParaRPr sz="1000">
              <a:solidFill>
                <a:srgbClr val="5F5F5F"/>
              </a:solidFill>
            </a:endParaRPr>
          </a:p>
        </p:txBody>
      </p:sp>
      <p:pic>
        <p:nvPicPr>
          <p:cNvPr id="316" name="Google Shape;31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10" y="3535400"/>
            <a:ext cx="2935987" cy="79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5"/>
          <p:cNvSpPr/>
          <p:nvPr/>
        </p:nvSpPr>
        <p:spPr>
          <a:xfrm rot="-5400000">
            <a:off x="6703925" y="2230100"/>
            <a:ext cx="424400" cy="2054000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318" name="Google Shape;318;p35"/>
          <p:cNvSpPr txBox="1"/>
          <p:nvPr/>
        </p:nvSpPr>
        <p:spPr>
          <a:xfrm>
            <a:off x="6041775" y="3093200"/>
            <a:ext cx="17487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rgbClr val="5F5F5F"/>
                </a:solidFill>
              </a:rPr>
              <a:t>NEW</a:t>
            </a:r>
            <a:r>
              <a:rPr lang="en-US" sz="900">
                <a:solidFill>
                  <a:srgbClr val="5F5F5F"/>
                </a:solidFill>
              </a:rPr>
              <a:t> Vanguard Full-Line Oils</a:t>
            </a:r>
            <a:endParaRPr sz="900">
              <a:solidFill>
                <a:srgbClr val="5F5F5F"/>
              </a:solidFill>
            </a:endParaRPr>
          </a:p>
        </p:txBody>
      </p:sp>
      <p:sp>
        <p:nvSpPr>
          <p:cNvPr id="319" name="Google Shape;319;p35"/>
          <p:cNvSpPr txBox="1"/>
          <p:nvPr/>
        </p:nvSpPr>
        <p:spPr>
          <a:xfrm>
            <a:off x="625114" y="1080323"/>
            <a:ext cx="431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5F5F"/>
                </a:solidFill>
              </a:rPr>
              <a:t>2024 OPEI Annual Shipments with Forecast</a:t>
            </a:r>
            <a:endParaRPr sz="1200" b="1">
              <a:solidFill>
                <a:srgbClr val="5F5F5F"/>
              </a:solidFill>
            </a:endParaRPr>
          </a:p>
        </p:txBody>
      </p:sp>
      <p:pic>
        <p:nvPicPr>
          <p:cNvPr id="320" name="Google Shape;320;p35"/>
          <p:cNvPicPr preferRelativeResize="0"/>
          <p:nvPr/>
        </p:nvPicPr>
        <p:blipFill rotWithShape="1">
          <a:blip r:embed="rId4">
            <a:alphaModFix/>
          </a:blip>
          <a:srcRect l="946" t="1088" r="1454" b="1701"/>
          <a:stretch/>
        </p:blipFill>
        <p:spPr>
          <a:xfrm>
            <a:off x="568450" y="1449625"/>
            <a:ext cx="4270250" cy="279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co_16-9_Template">
  <a:themeElements>
    <a:clrScheme name="Briggs &amp; Stratton">
      <a:dk1>
        <a:srgbClr val="000000"/>
      </a:dk1>
      <a:lt1>
        <a:srgbClr val="FFFFFF"/>
      </a:lt1>
      <a:dk2>
        <a:srgbClr val="A7A8AA"/>
      </a:dk2>
      <a:lt2>
        <a:srgbClr val="C1C6C8"/>
      </a:lt2>
      <a:accent1>
        <a:srgbClr val="C8102E"/>
      </a:accent1>
      <a:accent2>
        <a:srgbClr val="F1C400"/>
      </a:accent2>
      <a:accent3>
        <a:srgbClr val="657356"/>
      </a:accent3>
      <a:accent4>
        <a:srgbClr val="9F9E8F"/>
      </a:accent4>
      <a:accent5>
        <a:srgbClr val="4BACC6"/>
      </a:accent5>
      <a:accent6>
        <a:srgbClr val="EDCC1A"/>
      </a:accent6>
      <a:hlink>
        <a:srgbClr val="30435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co_16-9_Template">
  <a:themeElements>
    <a:clrScheme name="Briggs &amp; Stratton">
      <a:dk1>
        <a:srgbClr val="000000"/>
      </a:dk1>
      <a:lt1>
        <a:srgbClr val="FFFFFF"/>
      </a:lt1>
      <a:dk2>
        <a:srgbClr val="A7A8AA"/>
      </a:dk2>
      <a:lt2>
        <a:srgbClr val="C1C6C8"/>
      </a:lt2>
      <a:accent1>
        <a:srgbClr val="C8102E"/>
      </a:accent1>
      <a:accent2>
        <a:srgbClr val="F1C400"/>
      </a:accent2>
      <a:accent3>
        <a:srgbClr val="657356"/>
      </a:accent3>
      <a:accent4>
        <a:srgbClr val="9F9E8F"/>
      </a:accent4>
      <a:accent5>
        <a:srgbClr val="4BACC6"/>
      </a:accent5>
      <a:accent6>
        <a:srgbClr val="EDCC1A"/>
      </a:accent6>
      <a:hlink>
        <a:srgbClr val="30435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995</Words>
  <Application>Microsoft Office PowerPoint</Application>
  <PresentationFormat>On-screen Show (16:9)</PresentationFormat>
  <Paragraphs>232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Tahoma</vt:lpstr>
      <vt:lpstr>Calibri</vt:lpstr>
      <vt:lpstr>Basco_16-9_Template</vt:lpstr>
      <vt:lpstr>Basco_16-9_Template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Rugg</dc:creator>
  <cp:lastModifiedBy>Thomas H Rugg</cp:lastModifiedBy>
  <cp:revision>4</cp:revision>
  <dcterms:modified xsi:type="dcterms:W3CDTF">2025-02-22T21:33:29Z</dcterms:modified>
</cp:coreProperties>
</file>