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70" r:id="rId3"/>
    <p:sldId id="428" r:id="rId4"/>
    <p:sldId id="446" r:id="rId5"/>
    <p:sldId id="430" r:id="rId6"/>
    <p:sldId id="429" r:id="rId7"/>
    <p:sldId id="431" r:id="rId8"/>
    <p:sldId id="434" r:id="rId9"/>
    <p:sldId id="443" r:id="rId10"/>
    <p:sldId id="445" r:id="rId11"/>
    <p:sldId id="444" r:id="rId12"/>
    <p:sldId id="433" r:id="rId13"/>
    <p:sldId id="406" r:id="rId14"/>
    <p:sldId id="438" r:id="rId15"/>
    <p:sldId id="424" r:id="rId16"/>
    <p:sldId id="341" r:id="rId17"/>
    <p:sldId id="409" r:id="rId18"/>
    <p:sldId id="410" r:id="rId19"/>
    <p:sldId id="3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7F502-FED8-4038-A165-6B501F216E6F}" v="22" dt="2025-02-21T21:01:22.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48" autoAdjust="0"/>
  </p:normalViewPr>
  <p:slideViewPr>
    <p:cSldViewPr snapToGrid="0">
      <p:cViewPr varScale="1">
        <p:scale>
          <a:sx n="103" d="100"/>
          <a:sy n="103" d="100"/>
        </p:scale>
        <p:origin x="138"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Wild" userId="e6aa0f69-56b9-4542-83eb-54fe594754f5" providerId="ADAL" clId="{FA17F502-FED8-4038-A165-6B501F216E6F}"/>
    <pc:docChg chg="undo custSel addSld delSld modSld sldOrd">
      <pc:chgData name="Brian Wild" userId="e6aa0f69-56b9-4542-83eb-54fe594754f5" providerId="ADAL" clId="{FA17F502-FED8-4038-A165-6B501F216E6F}" dt="2025-02-21T21:01:22.364" v="1123"/>
      <pc:docMkLst>
        <pc:docMk/>
      </pc:docMkLst>
      <pc:sldChg chg="modSp mod">
        <pc:chgData name="Brian Wild" userId="e6aa0f69-56b9-4542-83eb-54fe594754f5" providerId="ADAL" clId="{FA17F502-FED8-4038-A165-6B501F216E6F}" dt="2025-02-20T16:57:10.931" v="0" actId="6549"/>
        <pc:sldMkLst>
          <pc:docMk/>
          <pc:sldMk cId="3495487419" sldId="270"/>
        </pc:sldMkLst>
        <pc:spChg chg="mod">
          <ac:chgData name="Brian Wild" userId="e6aa0f69-56b9-4542-83eb-54fe594754f5" providerId="ADAL" clId="{FA17F502-FED8-4038-A165-6B501F216E6F}" dt="2025-02-20T16:57:10.931" v="0" actId="6549"/>
          <ac:spMkLst>
            <pc:docMk/>
            <pc:sldMk cId="3495487419" sldId="270"/>
            <ac:spMk id="3" creationId="{9763C783-1E0E-D516-305A-D46F282A2F03}"/>
          </ac:spMkLst>
        </pc:spChg>
      </pc:sldChg>
      <pc:sldChg chg="add">
        <pc:chgData name="Brian Wild" userId="e6aa0f69-56b9-4542-83eb-54fe594754f5" providerId="ADAL" clId="{FA17F502-FED8-4038-A165-6B501F216E6F}" dt="2025-02-21T21:01:22.364" v="1123"/>
        <pc:sldMkLst>
          <pc:docMk/>
          <pc:sldMk cId="641819369" sldId="379"/>
        </pc:sldMkLst>
      </pc:sldChg>
      <pc:sldChg chg="del">
        <pc:chgData name="Brian Wild" userId="e6aa0f69-56b9-4542-83eb-54fe594754f5" providerId="ADAL" clId="{FA17F502-FED8-4038-A165-6B501F216E6F}" dt="2025-02-20T18:08:52.154" v="1076" actId="47"/>
        <pc:sldMkLst>
          <pc:docMk/>
          <pc:sldMk cId="1288398767" sldId="408"/>
        </pc:sldMkLst>
      </pc:sldChg>
      <pc:sldChg chg="modSp add mod">
        <pc:chgData name="Brian Wild" userId="e6aa0f69-56b9-4542-83eb-54fe594754f5" providerId="ADAL" clId="{FA17F502-FED8-4038-A165-6B501F216E6F}" dt="2025-02-20T18:09:28.133" v="1079" actId="1076"/>
        <pc:sldMkLst>
          <pc:docMk/>
          <pc:sldMk cId="385955338" sldId="410"/>
        </pc:sldMkLst>
        <pc:spChg chg="mod">
          <ac:chgData name="Brian Wild" userId="e6aa0f69-56b9-4542-83eb-54fe594754f5" providerId="ADAL" clId="{FA17F502-FED8-4038-A165-6B501F216E6F}" dt="2025-02-20T18:09:25.087" v="1078" actId="1076"/>
          <ac:spMkLst>
            <pc:docMk/>
            <pc:sldMk cId="385955338" sldId="410"/>
            <ac:spMk id="6" creationId="{701140DF-13D4-8B4C-8EA7-68076752F71A}"/>
          </ac:spMkLst>
        </pc:spChg>
        <pc:spChg chg="mod">
          <ac:chgData name="Brian Wild" userId="e6aa0f69-56b9-4542-83eb-54fe594754f5" providerId="ADAL" clId="{FA17F502-FED8-4038-A165-6B501F216E6F}" dt="2025-02-20T18:09:28.133" v="1079" actId="1076"/>
          <ac:spMkLst>
            <pc:docMk/>
            <pc:sldMk cId="385955338" sldId="410"/>
            <ac:spMk id="7" creationId="{75771BA9-B428-9ACA-A9E4-CCAB5C5EEDC1}"/>
          </ac:spMkLst>
        </pc:spChg>
      </pc:sldChg>
      <pc:sldChg chg="addSp delSp modSp mod">
        <pc:chgData name="Brian Wild" userId="e6aa0f69-56b9-4542-83eb-54fe594754f5" providerId="ADAL" clId="{FA17F502-FED8-4038-A165-6B501F216E6F}" dt="2025-02-20T17:06:59.654" v="52" actId="1076"/>
        <pc:sldMkLst>
          <pc:docMk/>
          <pc:sldMk cId="1573060308" sldId="428"/>
        </pc:sldMkLst>
        <pc:spChg chg="mod">
          <ac:chgData name="Brian Wild" userId="e6aa0f69-56b9-4542-83eb-54fe594754f5" providerId="ADAL" clId="{FA17F502-FED8-4038-A165-6B501F216E6F}" dt="2025-02-20T17:04:34.330" v="46" actId="1076"/>
          <ac:spMkLst>
            <pc:docMk/>
            <pc:sldMk cId="1573060308" sldId="428"/>
            <ac:spMk id="5" creationId="{AF66D617-F6E2-78D8-9DF9-7BFB92DA55AC}"/>
          </ac:spMkLst>
        </pc:spChg>
        <pc:spChg chg="del mod">
          <ac:chgData name="Brian Wild" userId="e6aa0f69-56b9-4542-83eb-54fe594754f5" providerId="ADAL" clId="{FA17F502-FED8-4038-A165-6B501F216E6F}" dt="2025-02-20T17:01:07.132" v="32" actId="478"/>
          <ac:spMkLst>
            <pc:docMk/>
            <pc:sldMk cId="1573060308" sldId="428"/>
            <ac:spMk id="6" creationId="{ABE8DF2E-68C0-FA6B-5237-62CF26DF10A9}"/>
          </ac:spMkLst>
        </pc:spChg>
        <pc:spChg chg="del mod">
          <ac:chgData name="Brian Wild" userId="e6aa0f69-56b9-4542-83eb-54fe594754f5" providerId="ADAL" clId="{FA17F502-FED8-4038-A165-6B501F216E6F}" dt="2025-02-20T17:01:02.275" v="31" actId="478"/>
          <ac:spMkLst>
            <pc:docMk/>
            <pc:sldMk cId="1573060308" sldId="428"/>
            <ac:spMk id="7" creationId="{A7840AA1-85F6-42F0-0B6A-CAD048BCF0F2}"/>
          </ac:spMkLst>
        </pc:spChg>
        <pc:picChg chg="add mod">
          <ac:chgData name="Brian Wild" userId="e6aa0f69-56b9-4542-83eb-54fe594754f5" providerId="ADAL" clId="{FA17F502-FED8-4038-A165-6B501F216E6F}" dt="2025-02-20T17:06:59.654" v="52" actId="1076"/>
          <ac:picMkLst>
            <pc:docMk/>
            <pc:sldMk cId="1573060308" sldId="428"/>
            <ac:picMk id="3" creationId="{511E850C-559F-AB88-22A8-F5A8BDF35CCB}"/>
          </ac:picMkLst>
        </pc:picChg>
        <pc:picChg chg="add mod">
          <ac:chgData name="Brian Wild" userId="e6aa0f69-56b9-4542-83eb-54fe594754f5" providerId="ADAL" clId="{FA17F502-FED8-4038-A165-6B501F216E6F}" dt="2025-02-20T17:04:42.065" v="49" actId="1076"/>
          <ac:picMkLst>
            <pc:docMk/>
            <pc:sldMk cId="1573060308" sldId="428"/>
            <ac:picMk id="8" creationId="{A4987D54-ACD4-BC84-D520-0FAEE2CEFAFE}"/>
          </ac:picMkLst>
        </pc:picChg>
      </pc:sldChg>
      <pc:sldChg chg="modSp mod ord">
        <pc:chgData name="Brian Wild" userId="e6aa0f69-56b9-4542-83eb-54fe594754f5" providerId="ADAL" clId="{FA17F502-FED8-4038-A165-6B501F216E6F}" dt="2025-02-20T17:58:11.001" v="848" actId="1076"/>
        <pc:sldMkLst>
          <pc:docMk/>
          <pc:sldMk cId="732082977" sldId="429"/>
        </pc:sldMkLst>
        <pc:spChg chg="mod">
          <ac:chgData name="Brian Wild" userId="e6aa0f69-56b9-4542-83eb-54fe594754f5" providerId="ADAL" clId="{FA17F502-FED8-4038-A165-6B501F216E6F}" dt="2025-02-20T17:58:06.309" v="847" actId="6549"/>
          <ac:spMkLst>
            <pc:docMk/>
            <pc:sldMk cId="732082977" sldId="429"/>
            <ac:spMk id="4" creationId="{3D9D176A-2A91-5C6B-66F0-11D5BE6378E3}"/>
          </ac:spMkLst>
        </pc:spChg>
        <pc:spChg chg="mod">
          <ac:chgData name="Brian Wild" userId="e6aa0f69-56b9-4542-83eb-54fe594754f5" providerId="ADAL" clId="{FA17F502-FED8-4038-A165-6B501F216E6F}" dt="2025-02-20T17:56:52.065" v="836" actId="1076"/>
          <ac:spMkLst>
            <pc:docMk/>
            <pc:sldMk cId="732082977" sldId="429"/>
            <ac:spMk id="12" creationId="{BDBB4150-84AE-0B7B-67EF-9B39D07A2B88}"/>
          </ac:spMkLst>
        </pc:spChg>
        <pc:spChg chg="mod">
          <ac:chgData name="Brian Wild" userId="e6aa0f69-56b9-4542-83eb-54fe594754f5" providerId="ADAL" clId="{FA17F502-FED8-4038-A165-6B501F216E6F}" dt="2025-02-20T17:58:11.001" v="848" actId="1076"/>
          <ac:spMkLst>
            <pc:docMk/>
            <pc:sldMk cId="732082977" sldId="429"/>
            <ac:spMk id="15" creationId="{7D5D0C10-2AC2-C464-502B-7E52190D2A50}"/>
          </ac:spMkLst>
        </pc:spChg>
        <pc:spChg chg="mod">
          <ac:chgData name="Brian Wild" userId="e6aa0f69-56b9-4542-83eb-54fe594754f5" providerId="ADAL" clId="{FA17F502-FED8-4038-A165-6B501F216E6F}" dt="2025-02-20T17:56:53.520" v="837" actId="1076"/>
          <ac:spMkLst>
            <pc:docMk/>
            <pc:sldMk cId="732082977" sldId="429"/>
            <ac:spMk id="16" creationId="{91841BCB-A177-DC11-EA59-5FF7D00D5A07}"/>
          </ac:spMkLst>
        </pc:spChg>
        <pc:picChg chg="mod">
          <ac:chgData name="Brian Wild" userId="e6aa0f69-56b9-4542-83eb-54fe594754f5" providerId="ADAL" clId="{FA17F502-FED8-4038-A165-6B501F216E6F}" dt="2025-02-20T17:54:44.087" v="806" actId="14100"/>
          <ac:picMkLst>
            <pc:docMk/>
            <pc:sldMk cId="732082977" sldId="429"/>
            <ac:picMk id="6" creationId="{913D0021-6014-05F2-FD18-8DB5A77BE1C3}"/>
          </ac:picMkLst>
        </pc:picChg>
        <pc:picChg chg="mod">
          <ac:chgData name="Brian Wild" userId="e6aa0f69-56b9-4542-83eb-54fe594754f5" providerId="ADAL" clId="{FA17F502-FED8-4038-A165-6B501F216E6F}" dt="2025-02-20T17:54:41.333" v="804" actId="1076"/>
          <ac:picMkLst>
            <pc:docMk/>
            <pc:sldMk cId="732082977" sldId="429"/>
            <ac:picMk id="7" creationId="{1C5CFB22-D01D-1058-05EF-D4ADE17F1823}"/>
          </ac:picMkLst>
        </pc:picChg>
        <pc:picChg chg="mod">
          <ac:chgData name="Brian Wild" userId="e6aa0f69-56b9-4542-83eb-54fe594754f5" providerId="ADAL" clId="{FA17F502-FED8-4038-A165-6B501F216E6F}" dt="2025-02-20T17:54:39.948" v="803" actId="1076"/>
          <ac:picMkLst>
            <pc:docMk/>
            <pc:sldMk cId="732082977" sldId="429"/>
            <ac:picMk id="8" creationId="{49410253-1492-D968-119A-6525268F9E35}"/>
          </ac:picMkLst>
        </pc:picChg>
        <pc:picChg chg="mod">
          <ac:chgData name="Brian Wild" userId="e6aa0f69-56b9-4542-83eb-54fe594754f5" providerId="ADAL" clId="{FA17F502-FED8-4038-A165-6B501F216E6F}" dt="2025-02-20T17:54:38.512" v="802" actId="1076"/>
          <ac:picMkLst>
            <pc:docMk/>
            <pc:sldMk cId="732082977" sldId="429"/>
            <ac:picMk id="10" creationId="{EE466C0E-0D7B-479B-CCA1-E10CE98EB5B6}"/>
          </ac:picMkLst>
        </pc:picChg>
      </pc:sldChg>
      <pc:sldChg chg="addSp delSp modSp mod ord">
        <pc:chgData name="Brian Wild" userId="e6aa0f69-56b9-4542-83eb-54fe594754f5" providerId="ADAL" clId="{FA17F502-FED8-4038-A165-6B501F216E6F}" dt="2025-02-20T17:52:03.308" v="790" actId="14100"/>
        <pc:sldMkLst>
          <pc:docMk/>
          <pc:sldMk cId="2037298319" sldId="430"/>
        </pc:sldMkLst>
        <pc:spChg chg="add mod">
          <ac:chgData name="Brian Wild" userId="e6aa0f69-56b9-4542-83eb-54fe594754f5" providerId="ADAL" clId="{FA17F502-FED8-4038-A165-6B501F216E6F}" dt="2025-02-20T17:50:45.701" v="740" actId="1076"/>
          <ac:spMkLst>
            <pc:docMk/>
            <pc:sldMk cId="2037298319" sldId="430"/>
            <ac:spMk id="2" creationId="{64ABDAA4-7A41-FDCC-AD2F-A6E54FCADD7A}"/>
          </ac:spMkLst>
        </pc:spChg>
        <pc:spChg chg="mod">
          <ac:chgData name="Brian Wild" userId="e6aa0f69-56b9-4542-83eb-54fe594754f5" providerId="ADAL" clId="{FA17F502-FED8-4038-A165-6B501F216E6F}" dt="2025-02-20T17:45:30.087" v="335" actId="14100"/>
          <ac:spMkLst>
            <pc:docMk/>
            <pc:sldMk cId="2037298319" sldId="430"/>
            <ac:spMk id="4" creationId="{1C7E0D6B-C293-E392-5468-55DC8615B0C2}"/>
          </ac:spMkLst>
        </pc:spChg>
        <pc:spChg chg="mod">
          <ac:chgData name="Brian Wild" userId="e6aa0f69-56b9-4542-83eb-54fe594754f5" providerId="ADAL" clId="{FA17F502-FED8-4038-A165-6B501F216E6F}" dt="2025-02-20T17:50:42.308" v="739" actId="1076"/>
          <ac:spMkLst>
            <pc:docMk/>
            <pc:sldMk cId="2037298319" sldId="430"/>
            <ac:spMk id="5" creationId="{5F0B2005-F6C1-49D0-7F5A-C8657B08B183}"/>
          </ac:spMkLst>
        </pc:spChg>
        <pc:spChg chg="add mod">
          <ac:chgData name="Brian Wild" userId="e6aa0f69-56b9-4542-83eb-54fe594754f5" providerId="ADAL" clId="{FA17F502-FED8-4038-A165-6B501F216E6F}" dt="2025-02-20T17:51:57.726" v="789" actId="1076"/>
          <ac:spMkLst>
            <pc:docMk/>
            <pc:sldMk cId="2037298319" sldId="430"/>
            <ac:spMk id="6" creationId="{D1771A45-6321-6DE1-9D96-2B67F9F4E69D}"/>
          </ac:spMkLst>
        </pc:spChg>
        <pc:picChg chg="mod">
          <ac:chgData name="Brian Wild" userId="e6aa0f69-56b9-4542-83eb-54fe594754f5" providerId="ADAL" clId="{FA17F502-FED8-4038-A165-6B501F216E6F}" dt="2025-02-20T17:52:03.308" v="790" actId="14100"/>
          <ac:picMkLst>
            <pc:docMk/>
            <pc:sldMk cId="2037298319" sldId="430"/>
            <ac:picMk id="3" creationId="{2C934678-F88F-2B66-D062-1B3E5C35E827}"/>
          </ac:picMkLst>
        </pc:picChg>
        <pc:inkChg chg="del mod">
          <ac:chgData name="Brian Wild" userId="e6aa0f69-56b9-4542-83eb-54fe594754f5" providerId="ADAL" clId="{FA17F502-FED8-4038-A165-6B501F216E6F}" dt="2025-02-20T17:48:46.198" v="588" actId="478"/>
          <ac:inkMkLst>
            <pc:docMk/>
            <pc:sldMk cId="2037298319" sldId="430"/>
            <ac:inkMk id="7" creationId="{1884A2FE-D3DB-DBC8-E22F-E75B0241EBE1}"/>
          </ac:inkMkLst>
        </pc:inkChg>
        <pc:inkChg chg="del">
          <ac:chgData name="Brian Wild" userId="e6aa0f69-56b9-4542-83eb-54fe594754f5" providerId="ADAL" clId="{FA17F502-FED8-4038-A165-6B501F216E6F}" dt="2025-02-20T17:48:47.510" v="589" actId="478"/>
          <ac:inkMkLst>
            <pc:docMk/>
            <pc:sldMk cId="2037298319" sldId="430"/>
            <ac:inkMk id="9" creationId="{DDCE6958-DC13-ACD6-4012-6AA605E5B7E3}"/>
          </ac:inkMkLst>
        </pc:inkChg>
        <pc:inkChg chg="del">
          <ac:chgData name="Brian Wild" userId="e6aa0f69-56b9-4542-83eb-54fe594754f5" providerId="ADAL" clId="{FA17F502-FED8-4038-A165-6B501F216E6F}" dt="2025-02-20T17:48:48.763" v="590" actId="478"/>
          <ac:inkMkLst>
            <pc:docMk/>
            <pc:sldMk cId="2037298319" sldId="430"/>
            <ac:inkMk id="11" creationId="{5B617301-134F-75E5-8994-D78876B12E21}"/>
          </ac:inkMkLst>
        </pc:inkChg>
      </pc:sldChg>
      <pc:sldChg chg="del">
        <pc:chgData name="Brian Wild" userId="e6aa0f69-56b9-4542-83eb-54fe594754f5" providerId="ADAL" clId="{FA17F502-FED8-4038-A165-6B501F216E6F}" dt="2025-02-20T17:58:25.869" v="849" actId="47"/>
        <pc:sldMkLst>
          <pc:docMk/>
          <pc:sldMk cId="1815701276" sldId="432"/>
        </pc:sldMkLst>
      </pc:sldChg>
      <pc:sldChg chg="modSp mod">
        <pc:chgData name="Brian Wild" userId="e6aa0f69-56b9-4542-83eb-54fe594754f5" providerId="ADAL" clId="{FA17F502-FED8-4038-A165-6B501F216E6F}" dt="2025-02-20T17:59:33.995" v="852" actId="6549"/>
        <pc:sldMkLst>
          <pc:docMk/>
          <pc:sldMk cId="2014009220" sldId="433"/>
        </pc:sldMkLst>
        <pc:spChg chg="mod">
          <ac:chgData name="Brian Wild" userId="e6aa0f69-56b9-4542-83eb-54fe594754f5" providerId="ADAL" clId="{FA17F502-FED8-4038-A165-6B501F216E6F}" dt="2025-02-20T17:59:33.995" v="852" actId="6549"/>
          <ac:spMkLst>
            <pc:docMk/>
            <pc:sldMk cId="2014009220" sldId="433"/>
            <ac:spMk id="7" creationId="{09121478-6CC6-2197-1584-E20451E759B3}"/>
          </ac:spMkLst>
        </pc:spChg>
      </pc:sldChg>
      <pc:sldChg chg="modSp mod">
        <pc:chgData name="Brian Wild" userId="e6aa0f69-56b9-4542-83eb-54fe594754f5" providerId="ADAL" clId="{FA17F502-FED8-4038-A165-6B501F216E6F}" dt="2025-02-20T18:17:19.044" v="1119" actId="20577"/>
        <pc:sldMkLst>
          <pc:docMk/>
          <pc:sldMk cId="2929588737" sldId="434"/>
        </pc:sldMkLst>
        <pc:spChg chg="mod">
          <ac:chgData name="Brian Wild" userId="e6aa0f69-56b9-4542-83eb-54fe594754f5" providerId="ADAL" clId="{FA17F502-FED8-4038-A165-6B501F216E6F}" dt="2025-02-20T18:17:19.044" v="1119" actId="20577"/>
          <ac:spMkLst>
            <pc:docMk/>
            <pc:sldMk cId="2929588737" sldId="434"/>
            <ac:spMk id="5" creationId="{F91847E5-3F43-909F-31B7-0D9EF2CAC1FD}"/>
          </ac:spMkLst>
        </pc:spChg>
      </pc:sldChg>
      <pc:sldChg chg="addSp modSp mod">
        <pc:chgData name="Brian Wild" userId="e6aa0f69-56b9-4542-83eb-54fe594754f5" providerId="ADAL" clId="{FA17F502-FED8-4038-A165-6B501F216E6F}" dt="2025-02-20T18:07:44.471" v="1075" actId="1076"/>
        <pc:sldMkLst>
          <pc:docMk/>
          <pc:sldMk cId="3782964627" sldId="438"/>
        </pc:sldMkLst>
        <pc:spChg chg="add mod">
          <ac:chgData name="Brian Wild" userId="e6aa0f69-56b9-4542-83eb-54fe594754f5" providerId="ADAL" clId="{FA17F502-FED8-4038-A165-6B501F216E6F}" dt="2025-02-20T18:07:44.471" v="1075" actId="1076"/>
          <ac:spMkLst>
            <pc:docMk/>
            <pc:sldMk cId="3782964627" sldId="438"/>
            <ac:spMk id="2" creationId="{E5A0CC0A-B3D3-CAB4-6D9B-64A2958AA985}"/>
          </ac:spMkLst>
        </pc:spChg>
        <pc:spChg chg="mod">
          <ac:chgData name="Brian Wild" userId="e6aa0f69-56b9-4542-83eb-54fe594754f5" providerId="ADAL" clId="{FA17F502-FED8-4038-A165-6B501F216E6F}" dt="2025-02-20T18:07:39.774" v="1074" actId="1076"/>
          <ac:spMkLst>
            <pc:docMk/>
            <pc:sldMk cId="3782964627" sldId="438"/>
            <ac:spMk id="4" creationId="{2D0B0ABE-ED46-1547-7C61-96DA691BC21B}"/>
          </ac:spMkLst>
        </pc:spChg>
        <pc:picChg chg="mod">
          <ac:chgData name="Brian Wild" userId="e6aa0f69-56b9-4542-83eb-54fe594754f5" providerId="ADAL" clId="{FA17F502-FED8-4038-A165-6B501F216E6F}" dt="2025-02-20T18:03:34.318" v="854" actId="14100"/>
          <ac:picMkLst>
            <pc:docMk/>
            <pc:sldMk cId="3782964627" sldId="438"/>
            <ac:picMk id="6" creationId="{4B4B48FE-C7AB-B493-2CB4-7C873B6954F9}"/>
          </ac:picMkLst>
        </pc:picChg>
      </pc:sldChg>
      <pc:sldChg chg="modSp mod">
        <pc:chgData name="Brian Wild" userId="e6aa0f69-56b9-4542-83eb-54fe594754f5" providerId="ADAL" clId="{FA17F502-FED8-4038-A165-6B501F216E6F}" dt="2025-02-20T18:18:31.044" v="1122" actId="6549"/>
        <pc:sldMkLst>
          <pc:docMk/>
          <pc:sldMk cId="2768057007" sldId="444"/>
        </pc:sldMkLst>
        <pc:spChg chg="mod">
          <ac:chgData name="Brian Wild" userId="e6aa0f69-56b9-4542-83eb-54fe594754f5" providerId="ADAL" clId="{FA17F502-FED8-4038-A165-6B501F216E6F}" dt="2025-02-20T18:17:59.584" v="1121" actId="20577"/>
          <ac:spMkLst>
            <pc:docMk/>
            <pc:sldMk cId="2768057007" sldId="444"/>
            <ac:spMk id="6" creationId="{B90B3F77-04E2-A781-C75E-B5ECE9A64954}"/>
          </ac:spMkLst>
        </pc:spChg>
        <pc:spChg chg="mod">
          <ac:chgData name="Brian Wild" userId="e6aa0f69-56b9-4542-83eb-54fe594754f5" providerId="ADAL" clId="{FA17F502-FED8-4038-A165-6B501F216E6F}" dt="2025-02-20T18:18:31.044" v="1122" actId="6549"/>
          <ac:spMkLst>
            <pc:docMk/>
            <pc:sldMk cId="2768057007" sldId="444"/>
            <ac:spMk id="7" creationId="{D95B80A1-1D03-66DE-4074-197FB6E1C025}"/>
          </ac:spMkLst>
        </pc:spChg>
      </pc:sldChg>
      <pc:sldChg chg="addSp delSp modSp new mod setBg">
        <pc:chgData name="Brian Wild" userId="e6aa0f69-56b9-4542-83eb-54fe594754f5" providerId="ADAL" clId="{FA17F502-FED8-4038-A165-6B501F216E6F}" dt="2025-02-20T18:15:05.640" v="1080" actId="1076"/>
        <pc:sldMkLst>
          <pc:docMk/>
          <pc:sldMk cId="765623601" sldId="446"/>
        </pc:sldMkLst>
        <pc:spChg chg="mod">
          <ac:chgData name="Brian Wild" userId="e6aa0f69-56b9-4542-83eb-54fe594754f5" providerId="ADAL" clId="{FA17F502-FED8-4038-A165-6B501F216E6F}" dt="2025-02-20T17:31:44.003" v="195" actId="1076"/>
          <ac:spMkLst>
            <pc:docMk/>
            <pc:sldMk cId="765623601" sldId="446"/>
            <ac:spMk id="2" creationId="{2567E452-E938-8460-C53F-73A1B4EA7500}"/>
          </ac:spMkLst>
        </pc:spChg>
        <pc:spChg chg="add mod">
          <ac:chgData name="Brian Wild" userId="e6aa0f69-56b9-4542-83eb-54fe594754f5" providerId="ADAL" clId="{FA17F502-FED8-4038-A165-6B501F216E6F}" dt="2025-02-20T17:30:38.521" v="164" actId="207"/>
          <ac:spMkLst>
            <pc:docMk/>
            <pc:sldMk cId="765623601" sldId="446"/>
            <ac:spMk id="15" creationId="{EAAE28B1-4385-74E2-939E-4C821B905E5E}"/>
          </ac:spMkLst>
        </pc:spChg>
        <pc:spChg chg="add mod">
          <ac:chgData name="Brian Wild" userId="e6aa0f69-56b9-4542-83eb-54fe594754f5" providerId="ADAL" clId="{FA17F502-FED8-4038-A165-6B501F216E6F}" dt="2025-02-20T17:30:55.893" v="166" actId="1076"/>
          <ac:spMkLst>
            <pc:docMk/>
            <pc:sldMk cId="765623601" sldId="446"/>
            <ac:spMk id="16" creationId="{26E1D6EF-C21B-0460-E5D3-36FD71C52389}"/>
          </ac:spMkLst>
        </pc:spChg>
        <pc:spChg chg="add mod">
          <ac:chgData name="Brian Wild" userId="e6aa0f69-56b9-4542-83eb-54fe594754f5" providerId="ADAL" clId="{FA17F502-FED8-4038-A165-6B501F216E6F}" dt="2025-02-20T17:31:17.964" v="171" actId="1076"/>
          <ac:spMkLst>
            <pc:docMk/>
            <pc:sldMk cId="765623601" sldId="446"/>
            <ac:spMk id="17" creationId="{52998CCC-E6E0-1ADA-3CAE-6EB4258ECA70}"/>
          </ac:spMkLst>
        </pc:spChg>
        <pc:spChg chg="add mod">
          <ac:chgData name="Brian Wild" userId="e6aa0f69-56b9-4542-83eb-54fe594754f5" providerId="ADAL" clId="{FA17F502-FED8-4038-A165-6B501F216E6F}" dt="2025-02-20T17:31:10.965" v="170" actId="1076"/>
          <ac:spMkLst>
            <pc:docMk/>
            <pc:sldMk cId="765623601" sldId="446"/>
            <ac:spMk id="18" creationId="{4B2E6FC5-4202-27C8-B955-F61730F94A50}"/>
          </ac:spMkLst>
        </pc:spChg>
        <pc:spChg chg="add mod">
          <ac:chgData name="Brian Wild" userId="e6aa0f69-56b9-4542-83eb-54fe594754f5" providerId="ADAL" clId="{FA17F502-FED8-4038-A165-6B501F216E6F}" dt="2025-02-20T17:33:22.500" v="242" actId="14100"/>
          <ac:spMkLst>
            <pc:docMk/>
            <pc:sldMk cId="765623601" sldId="446"/>
            <ac:spMk id="19" creationId="{D59FFC29-EFB6-7869-A2B0-8A6A94F73C25}"/>
          </ac:spMkLst>
        </pc:spChg>
        <pc:spChg chg="add mod">
          <ac:chgData name="Brian Wild" userId="e6aa0f69-56b9-4542-83eb-54fe594754f5" providerId="ADAL" clId="{FA17F502-FED8-4038-A165-6B501F216E6F}" dt="2025-02-20T17:34:07.861" v="331" actId="1076"/>
          <ac:spMkLst>
            <pc:docMk/>
            <pc:sldMk cId="765623601" sldId="446"/>
            <ac:spMk id="20" creationId="{45B6A23F-6CCC-4350-0BCE-116D11519AE9}"/>
          </ac:spMkLst>
        </pc:spChg>
        <pc:picChg chg="add mod">
          <ac:chgData name="Brian Wild" userId="e6aa0f69-56b9-4542-83eb-54fe594754f5" providerId="ADAL" clId="{FA17F502-FED8-4038-A165-6B501F216E6F}" dt="2025-02-20T17:14:28.651" v="62" actId="14100"/>
          <ac:picMkLst>
            <pc:docMk/>
            <pc:sldMk cId="765623601" sldId="446"/>
            <ac:picMk id="4" creationId="{5A3DC7BE-EA11-0393-671F-DF6EF36D3D7F}"/>
          </ac:picMkLst>
        </pc:picChg>
        <pc:picChg chg="add mod">
          <ac:chgData name="Brian Wild" userId="e6aa0f69-56b9-4542-83eb-54fe594754f5" providerId="ADAL" clId="{FA17F502-FED8-4038-A165-6B501F216E6F}" dt="2025-02-20T18:15:05.640" v="1080" actId="1076"/>
          <ac:picMkLst>
            <pc:docMk/>
            <pc:sldMk cId="765623601" sldId="446"/>
            <ac:picMk id="6" creationId="{E9F1754D-EA4E-B136-AE14-600D50697BB3}"/>
          </ac:picMkLst>
        </pc:picChg>
        <pc:picChg chg="add mod">
          <ac:chgData name="Brian Wild" userId="e6aa0f69-56b9-4542-83eb-54fe594754f5" providerId="ADAL" clId="{FA17F502-FED8-4038-A165-6B501F216E6F}" dt="2025-02-20T17:19:46.302" v="79" actId="14100"/>
          <ac:picMkLst>
            <pc:docMk/>
            <pc:sldMk cId="765623601" sldId="446"/>
            <ac:picMk id="8" creationId="{D202E7A0-6800-1BDE-F080-980D1B3EBA5F}"/>
          </ac:picMkLst>
        </pc:picChg>
        <pc:picChg chg="add mod">
          <ac:chgData name="Brian Wild" userId="e6aa0f69-56b9-4542-83eb-54fe594754f5" providerId="ADAL" clId="{FA17F502-FED8-4038-A165-6B501F216E6F}" dt="2025-02-20T17:34:11.977" v="332" actId="1076"/>
          <ac:picMkLst>
            <pc:docMk/>
            <pc:sldMk cId="765623601" sldId="446"/>
            <ac:picMk id="13" creationId="{77C44243-7AEA-0906-A383-B9E24AC627B6}"/>
          </ac:picMkLst>
        </pc:picChg>
        <pc:picChg chg="add mod">
          <ac:chgData name="Brian Wild" userId="e6aa0f69-56b9-4542-83eb-54fe594754f5" providerId="ADAL" clId="{FA17F502-FED8-4038-A165-6B501F216E6F}" dt="2025-02-20T17:27:05.995" v="129" actId="1076"/>
          <ac:picMkLst>
            <pc:docMk/>
            <pc:sldMk cId="765623601" sldId="446"/>
            <ac:picMk id="1026" creationId="{A3541DD6-FE12-2C9B-D951-C858889F43BE}"/>
          </ac:picMkLst>
        </pc:picChg>
        <pc:inkChg chg="add del">
          <ac:chgData name="Brian Wild" userId="e6aa0f69-56b9-4542-83eb-54fe594754f5" providerId="ADAL" clId="{FA17F502-FED8-4038-A165-6B501F216E6F}" dt="2025-02-20T17:20:15.504" v="81" actId="9405"/>
          <ac:inkMkLst>
            <pc:docMk/>
            <pc:sldMk cId="765623601" sldId="446"/>
            <ac:inkMk id="9" creationId="{B2A73B45-901E-A574-3E63-C95F212FA608}"/>
          </ac:inkMkLst>
        </pc:inkChg>
        <pc:cxnChg chg="add mod">
          <ac:chgData name="Brian Wild" userId="e6aa0f69-56b9-4542-83eb-54fe594754f5" providerId="ADAL" clId="{FA17F502-FED8-4038-A165-6B501F216E6F}" dt="2025-02-20T17:28:47.561" v="151" actId="14100"/>
          <ac:cxnSpMkLst>
            <pc:docMk/>
            <pc:sldMk cId="765623601" sldId="446"/>
            <ac:cxnSpMk id="11" creationId="{BC2ED376-72F1-221F-1158-F557AA7851B9}"/>
          </ac:cxnSpMkLst>
        </pc:cxn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0T21:04:57.637"/>
    </inkml:context>
    <inkml:brush xml:id="br0">
      <inkml:brushProperty name="width" value="0.035" units="cm"/>
      <inkml:brushProperty name="height" value="0.035" units="cm"/>
      <inkml:brushProperty name="color" value="#FFC11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0T21:07:06.436"/>
    </inkml:context>
    <inkml:brush xml:id="br0">
      <inkml:brushProperty name="width" value="0.035" units="cm"/>
      <inkml:brushProperty name="height" value="0.035" units="cm"/>
      <inkml:brushProperty name="color" value="#FFC114"/>
    </inkml:brush>
  </inkml:definitions>
  <inkml:trace contextRef="#ctx0" brushRef="#br0">0 124 24575,'4'0'0,"2"-4"0,3-2 0,5-3 0,-1-4 0,-2-5 0,-2-3 0,0 3 0,-1-1 0,-1 4-8191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0T21:07:06.436"/>
    </inkml:context>
    <inkml:brush xml:id="br0">
      <inkml:brushProperty name="width" value="0.035" units="cm"/>
      <inkml:brushProperty name="height" value="0.035" units="cm"/>
      <inkml:brushProperty name="color" value="#FFC114"/>
    </inkml:brush>
  </inkml:definitions>
  <inkml:trace contextRef="#ctx0" brushRef="#br0">0 124 24575,'4'0'0,"2"-4"0,3-2 0,5-3 0,-1-4 0,-2-5 0,-2-3 0,0 3 0,-1-1 0,-1 4-8191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DBA19-C03F-4D0A-B640-1565FA6EC058}"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105C5-F3B1-4B00-B6A7-B5D7FE4C73FE}" type="slidenum">
              <a:rPr lang="en-US" smtClean="0"/>
              <a:t>‹#›</a:t>
            </a:fld>
            <a:endParaRPr lang="en-US"/>
          </a:p>
        </p:txBody>
      </p:sp>
    </p:spTree>
    <p:extLst>
      <p:ext uri="{BB962C8B-B14F-4D97-AF65-F5344CB8AC3E}">
        <p14:creationId xmlns:p14="http://schemas.microsoft.com/office/powerpoint/2010/main" val="273799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3F4190-90C6-064E-A152-08A77C3C164B}" type="slidenum">
              <a:rPr lang="en-US" smtClean="0"/>
              <a:t>1</a:t>
            </a:fld>
            <a:endParaRPr lang="en-US"/>
          </a:p>
        </p:txBody>
      </p:sp>
    </p:spTree>
    <p:extLst>
      <p:ext uri="{BB962C8B-B14F-4D97-AF65-F5344CB8AC3E}">
        <p14:creationId xmlns:p14="http://schemas.microsoft.com/office/powerpoint/2010/main" val="401975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4A5525-2D17-4EAA-AB33-8EDD0748664A}" type="slidenum">
              <a:rPr lang="en-US" smtClean="0"/>
              <a:t>14</a:t>
            </a:fld>
            <a:endParaRPr lang="en-US"/>
          </a:p>
        </p:txBody>
      </p:sp>
    </p:spTree>
    <p:extLst>
      <p:ext uri="{BB962C8B-B14F-4D97-AF65-F5344CB8AC3E}">
        <p14:creationId xmlns:p14="http://schemas.microsoft.com/office/powerpoint/2010/main" val="187683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1100"/>
            <a:ext cx="5668963" cy="3189288"/>
          </a:xfrm>
        </p:spPr>
      </p:sp>
      <p:sp>
        <p:nvSpPr>
          <p:cNvPr id="3" name="Notes Placeholder 2"/>
          <p:cNvSpPr>
            <a:spLocks noGrp="1"/>
          </p:cNvSpPr>
          <p:nvPr>
            <p:ph type="body" idx="1"/>
          </p:nvPr>
        </p:nvSpPr>
        <p:spPr/>
        <p:txBody>
          <a:bodyPr/>
          <a:lstStyle/>
          <a:p>
            <a:r>
              <a:rPr lang="en-US"/>
              <a:t>Vacancies – McCarthy and Santos</a:t>
            </a:r>
          </a:p>
        </p:txBody>
      </p:sp>
      <p:sp>
        <p:nvSpPr>
          <p:cNvPr id="4" name="Slide Number Placeholder 3"/>
          <p:cNvSpPr>
            <a:spLocks noGrp="1"/>
          </p:cNvSpPr>
          <p:nvPr>
            <p:ph type="sldNum" sz="quarter" idx="5"/>
          </p:nvPr>
        </p:nvSpPr>
        <p:spPr/>
        <p:txBody>
          <a:bodyPr/>
          <a:lstStyle/>
          <a:p>
            <a:fld id="{A73F4190-90C6-064E-A152-08A77C3C164B}" type="slidenum">
              <a:rPr lang="en-US" smtClean="0"/>
              <a:t>15</a:t>
            </a:fld>
            <a:endParaRPr lang="en-US"/>
          </a:p>
        </p:txBody>
      </p:sp>
    </p:spTree>
    <p:extLst>
      <p:ext uri="{BB962C8B-B14F-4D97-AF65-F5344CB8AC3E}">
        <p14:creationId xmlns:p14="http://schemas.microsoft.com/office/powerpoint/2010/main" val="28462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948FF-64F1-6226-6809-9D803F260B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AF386-A855-9383-4CD6-58454600B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EDF9C-6444-EE44-0226-EEC5B51463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86A08A-268B-C4E8-2132-18674807DE9C}"/>
              </a:ext>
            </a:extLst>
          </p:cNvPr>
          <p:cNvSpPr>
            <a:spLocks noGrp="1"/>
          </p:cNvSpPr>
          <p:nvPr>
            <p:ph type="sldNum" sz="quarter" idx="5"/>
          </p:nvPr>
        </p:nvSpPr>
        <p:spPr/>
        <p:txBody>
          <a:bodyPr/>
          <a:lstStyle/>
          <a:p>
            <a:fld id="{A73F4190-90C6-064E-A152-08A77C3C164B}" type="slidenum">
              <a:rPr lang="en-US" smtClean="0"/>
              <a:t>18</a:t>
            </a:fld>
            <a:endParaRPr lang="en-US"/>
          </a:p>
        </p:txBody>
      </p:sp>
    </p:spTree>
    <p:extLst>
      <p:ext uri="{BB962C8B-B14F-4D97-AF65-F5344CB8AC3E}">
        <p14:creationId xmlns:p14="http://schemas.microsoft.com/office/powerpoint/2010/main" val="313271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B650-793C-5E69-F1CC-D17E5F312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C6B1F6-8D65-4E55-E7B3-954D3E9D92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34A03A-F783-15E9-E593-96EE9FA5495C}"/>
              </a:ext>
            </a:extLst>
          </p:cNvPr>
          <p:cNvSpPr>
            <a:spLocks noGrp="1"/>
          </p:cNvSpPr>
          <p:nvPr>
            <p:ph type="dt" sz="half" idx="10"/>
          </p:nvPr>
        </p:nvSpPr>
        <p:spPr/>
        <p:txBody>
          <a:bodyPr/>
          <a:lstStyle/>
          <a:p>
            <a:fld id="{C39CDD04-DB01-4F60-B969-4CC144D4C239}" type="datetimeFigureOut">
              <a:rPr lang="en-US" smtClean="0"/>
              <a:t>2/20/2025</a:t>
            </a:fld>
            <a:endParaRPr lang="en-US"/>
          </a:p>
        </p:txBody>
      </p:sp>
      <p:sp>
        <p:nvSpPr>
          <p:cNvPr id="5" name="Footer Placeholder 4">
            <a:extLst>
              <a:ext uri="{FF2B5EF4-FFF2-40B4-BE49-F238E27FC236}">
                <a16:creationId xmlns:a16="http://schemas.microsoft.com/office/drawing/2014/main" id="{086D3D37-EDAC-380B-F983-824149F47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DA358-E10C-6156-A175-72C0F4E5CA33}"/>
              </a:ext>
            </a:extLst>
          </p:cNvPr>
          <p:cNvSpPr>
            <a:spLocks noGrp="1"/>
          </p:cNvSpPr>
          <p:nvPr>
            <p:ph type="sldNum" sz="quarter" idx="12"/>
          </p:nvPr>
        </p:nvSpPr>
        <p:spPr/>
        <p:txBody>
          <a:bodyPr/>
          <a:lstStyle/>
          <a:p>
            <a:fld id="{5D43CFEE-291F-4E35-88C9-4D687C16D76A}" type="slidenum">
              <a:rPr lang="en-US" smtClean="0"/>
              <a:t>‹#›</a:t>
            </a:fld>
            <a:endParaRPr lang="en-US"/>
          </a:p>
        </p:txBody>
      </p:sp>
    </p:spTree>
    <p:extLst>
      <p:ext uri="{BB962C8B-B14F-4D97-AF65-F5344CB8AC3E}">
        <p14:creationId xmlns:p14="http://schemas.microsoft.com/office/powerpoint/2010/main" val="1988523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18D8-0A84-E90A-59F8-D53723A758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52C118-EE7C-061C-5B2E-7248D88AE3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2C766-7F54-8094-7CAC-6FA12C29429B}"/>
              </a:ext>
            </a:extLst>
          </p:cNvPr>
          <p:cNvSpPr>
            <a:spLocks noGrp="1"/>
          </p:cNvSpPr>
          <p:nvPr>
            <p:ph type="dt" sz="half" idx="10"/>
          </p:nvPr>
        </p:nvSpPr>
        <p:spPr/>
        <p:txBody>
          <a:bodyPr/>
          <a:lstStyle/>
          <a:p>
            <a:fld id="{C39CDD04-DB01-4F60-B969-4CC144D4C239}" type="datetimeFigureOut">
              <a:rPr lang="en-US" smtClean="0"/>
              <a:t>2/20/2025</a:t>
            </a:fld>
            <a:endParaRPr lang="en-US"/>
          </a:p>
        </p:txBody>
      </p:sp>
      <p:sp>
        <p:nvSpPr>
          <p:cNvPr id="5" name="Footer Placeholder 4">
            <a:extLst>
              <a:ext uri="{FF2B5EF4-FFF2-40B4-BE49-F238E27FC236}">
                <a16:creationId xmlns:a16="http://schemas.microsoft.com/office/drawing/2014/main" id="{D6D3BABF-08F3-DCF2-D402-ED9A7AFA3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42B25-190B-8064-A561-B5A6B439CB63}"/>
              </a:ext>
            </a:extLst>
          </p:cNvPr>
          <p:cNvSpPr>
            <a:spLocks noGrp="1"/>
          </p:cNvSpPr>
          <p:nvPr>
            <p:ph type="sldNum" sz="quarter" idx="12"/>
          </p:nvPr>
        </p:nvSpPr>
        <p:spPr/>
        <p:txBody>
          <a:bodyPr/>
          <a:lstStyle/>
          <a:p>
            <a:fld id="{5D43CFEE-291F-4E35-88C9-4D687C16D76A}" type="slidenum">
              <a:rPr lang="en-US" smtClean="0"/>
              <a:t>‹#›</a:t>
            </a:fld>
            <a:endParaRPr lang="en-US"/>
          </a:p>
        </p:txBody>
      </p:sp>
    </p:spTree>
    <p:extLst>
      <p:ext uri="{BB962C8B-B14F-4D97-AF65-F5344CB8AC3E}">
        <p14:creationId xmlns:p14="http://schemas.microsoft.com/office/powerpoint/2010/main" val="353733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78DEF-C13B-E3DE-91CB-019A71C587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5AF10A-1409-6D26-2FA0-D660E70C55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C875F-C73C-AB61-3201-F32F450F4A43}"/>
              </a:ext>
            </a:extLst>
          </p:cNvPr>
          <p:cNvSpPr>
            <a:spLocks noGrp="1"/>
          </p:cNvSpPr>
          <p:nvPr>
            <p:ph type="dt" sz="half" idx="10"/>
          </p:nvPr>
        </p:nvSpPr>
        <p:spPr/>
        <p:txBody>
          <a:bodyPr/>
          <a:lstStyle/>
          <a:p>
            <a:fld id="{C39CDD04-DB01-4F60-B969-4CC144D4C239}" type="datetimeFigureOut">
              <a:rPr lang="en-US" smtClean="0"/>
              <a:t>2/20/2025</a:t>
            </a:fld>
            <a:endParaRPr lang="en-US"/>
          </a:p>
        </p:txBody>
      </p:sp>
      <p:sp>
        <p:nvSpPr>
          <p:cNvPr id="5" name="Footer Placeholder 4">
            <a:extLst>
              <a:ext uri="{FF2B5EF4-FFF2-40B4-BE49-F238E27FC236}">
                <a16:creationId xmlns:a16="http://schemas.microsoft.com/office/drawing/2014/main" id="{6841ED33-51FA-5F58-D606-01D6EC0E0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84EC9-2AD9-8DA2-8A81-F64885D8EBBE}"/>
              </a:ext>
            </a:extLst>
          </p:cNvPr>
          <p:cNvSpPr>
            <a:spLocks noGrp="1"/>
          </p:cNvSpPr>
          <p:nvPr>
            <p:ph type="sldNum" sz="quarter" idx="12"/>
          </p:nvPr>
        </p:nvSpPr>
        <p:spPr/>
        <p:txBody>
          <a:bodyPr/>
          <a:lstStyle/>
          <a:p>
            <a:fld id="{5D43CFEE-291F-4E35-88C9-4D687C16D76A}" type="slidenum">
              <a:rPr lang="en-US" smtClean="0"/>
              <a:t>‹#›</a:t>
            </a:fld>
            <a:endParaRPr lang="en-US"/>
          </a:p>
        </p:txBody>
      </p:sp>
    </p:spTree>
    <p:extLst>
      <p:ext uri="{BB962C8B-B14F-4D97-AF65-F5344CB8AC3E}">
        <p14:creationId xmlns:p14="http://schemas.microsoft.com/office/powerpoint/2010/main" val="1928707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38490A-724D-46AE-85DC-2EFB9CDAAE48}"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9B78F-94C3-4A01-AE52-3390C9955F0A}" type="slidenum">
              <a:rPr lang="en-US" smtClean="0"/>
              <a:t>‹#›</a:t>
            </a:fld>
            <a:endParaRPr lang="en-US"/>
          </a:p>
        </p:txBody>
      </p:sp>
    </p:spTree>
    <p:extLst>
      <p:ext uri="{BB962C8B-B14F-4D97-AF65-F5344CB8AC3E}">
        <p14:creationId xmlns:p14="http://schemas.microsoft.com/office/powerpoint/2010/main" val="510253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38490A-724D-46AE-85DC-2EFB9CDAAE48}"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9B78F-94C3-4A01-AE52-3390C9955F0A}" type="slidenum">
              <a:rPr lang="en-US" smtClean="0"/>
              <a:t>‹#›</a:t>
            </a:fld>
            <a:endParaRPr lang="en-US"/>
          </a:p>
        </p:txBody>
      </p:sp>
    </p:spTree>
    <p:extLst>
      <p:ext uri="{BB962C8B-B14F-4D97-AF65-F5344CB8AC3E}">
        <p14:creationId xmlns:p14="http://schemas.microsoft.com/office/powerpoint/2010/main" val="3320775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8490A-724D-46AE-85DC-2EFB9CDAAE48}"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9B78F-94C3-4A01-AE52-3390C9955F0A}" type="slidenum">
              <a:rPr lang="en-US" smtClean="0"/>
              <a:t>‹#›</a:t>
            </a:fld>
            <a:endParaRPr lang="en-US"/>
          </a:p>
        </p:txBody>
      </p:sp>
    </p:spTree>
    <p:extLst>
      <p:ext uri="{BB962C8B-B14F-4D97-AF65-F5344CB8AC3E}">
        <p14:creationId xmlns:p14="http://schemas.microsoft.com/office/powerpoint/2010/main" val="619895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38490A-724D-46AE-85DC-2EFB9CDAAE48}"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9B78F-94C3-4A01-AE52-3390C9955F0A}" type="slidenum">
              <a:rPr lang="en-US" smtClean="0"/>
              <a:t>‹#›</a:t>
            </a:fld>
            <a:endParaRPr lang="en-US"/>
          </a:p>
        </p:txBody>
      </p:sp>
    </p:spTree>
    <p:extLst>
      <p:ext uri="{BB962C8B-B14F-4D97-AF65-F5344CB8AC3E}">
        <p14:creationId xmlns:p14="http://schemas.microsoft.com/office/powerpoint/2010/main" val="418262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38490A-724D-46AE-85DC-2EFB9CDAAE48}"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9B78F-94C3-4A01-AE52-3390C9955F0A}" type="slidenum">
              <a:rPr lang="en-US" smtClean="0"/>
              <a:t>‹#›</a:t>
            </a:fld>
            <a:endParaRPr lang="en-US"/>
          </a:p>
        </p:txBody>
      </p:sp>
    </p:spTree>
    <p:extLst>
      <p:ext uri="{BB962C8B-B14F-4D97-AF65-F5344CB8AC3E}">
        <p14:creationId xmlns:p14="http://schemas.microsoft.com/office/powerpoint/2010/main" val="956513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38490A-724D-46AE-85DC-2EFB9CDAAE48}"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9B78F-94C3-4A01-AE52-3390C9955F0A}" type="slidenum">
              <a:rPr lang="en-US" smtClean="0"/>
              <a:t>‹#›</a:t>
            </a:fld>
            <a:endParaRPr lang="en-US"/>
          </a:p>
        </p:txBody>
      </p:sp>
    </p:spTree>
    <p:extLst>
      <p:ext uri="{BB962C8B-B14F-4D97-AF65-F5344CB8AC3E}">
        <p14:creationId xmlns:p14="http://schemas.microsoft.com/office/powerpoint/2010/main" val="1796471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8490A-724D-46AE-85DC-2EFB9CDAAE48}"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19B78F-94C3-4A01-AE52-3390C9955F0A}" type="slidenum">
              <a:rPr lang="en-US" smtClean="0"/>
              <a:t>‹#›</a:t>
            </a:fld>
            <a:endParaRPr lang="en-US"/>
          </a:p>
        </p:txBody>
      </p:sp>
    </p:spTree>
    <p:extLst>
      <p:ext uri="{BB962C8B-B14F-4D97-AF65-F5344CB8AC3E}">
        <p14:creationId xmlns:p14="http://schemas.microsoft.com/office/powerpoint/2010/main" val="1589273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38490A-724D-46AE-85DC-2EFB9CDAAE48}"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9B78F-94C3-4A01-AE52-3390C9955F0A}" type="slidenum">
              <a:rPr lang="en-US" smtClean="0"/>
              <a:t>‹#›</a:t>
            </a:fld>
            <a:endParaRPr lang="en-US"/>
          </a:p>
        </p:txBody>
      </p:sp>
    </p:spTree>
    <p:extLst>
      <p:ext uri="{BB962C8B-B14F-4D97-AF65-F5344CB8AC3E}">
        <p14:creationId xmlns:p14="http://schemas.microsoft.com/office/powerpoint/2010/main" val="32459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E96D-9F12-922E-25A6-891828C05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0BCC31-56E1-2A3B-6F6D-C9683B0E10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284221-DE76-67F5-68E7-CA9B0B461907}"/>
              </a:ext>
            </a:extLst>
          </p:cNvPr>
          <p:cNvSpPr>
            <a:spLocks noGrp="1"/>
          </p:cNvSpPr>
          <p:nvPr>
            <p:ph type="dt" sz="half" idx="10"/>
          </p:nvPr>
        </p:nvSpPr>
        <p:spPr/>
        <p:txBody>
          <a:bodyPr/>
          <a:lstStyle/>
          <a:p>
            <a:fld id="{C39CDD04-DB01-4F60-B969-4CC144D4C239}" type="datetimeFigureOut">
              <a:rPr lang="en-US" smtClean="0"/>
              <a:t>2/20/2025</a:t>
            </a:fld>
            <a:endParaRPr lang="en-US"/>
          </a:p>
        </p:txBody>
      </p:sp>
      <p:sp>
        <p:nvSpPr>
          <p:cNvPr id="5" name="Footer Placeholder 4">
            <a:extLst>
              <a:ext uri="{FF2B5EF4-FFF2-40B4-BE49-F238E27FC236}">
                <a16:creationId xmlns:a16="http://schemas.microsoft.com/office/drawing/2014/main" id="{45C2A7F2-029B-B500-BFA4-23897193E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AAB67-1473-311E-97D7-8E093327E5F2}"/>
              </a:ext>
            </a:extLst>
          </p:cNvPr>
          <p:cNvSpPr>
            <a:spLocks noGrp="1"/>
          </p:cNvSpPr>
          <p:nvPr>
            <p:ph type="sldNum" sz="quarter" idx="12"/>
          </p:nvPr>
        </p:nvSpPr>
        <p:spPr/>
        <p:txBody>
          <a:bodyPr/>
          <a:lstStyle/>
          <a:p>
            <a:fld id="{5D43CFEE-291F-4E35-88C9-4D687C16D76A}" type="slidenum">
              <a:rPr lang="en-US" smtClean="0"/>
              <a:t>‹#›</a:t>
            </a:fld>
            <a:endParaRPr lang="en-US"/>
          </a:p>
        </p:txBody>
      </p:sp>
    </p:spTree>
    <p:extLst>
      <p:ext uri="{BB962C8B-B14F-4D97-AF65-F5344CB8AC3E}">
        <p14:creationId xmlns:p14="http://schemas.microsoft.com/office/powerpoint/2010/main" val="4088447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38490A-724D-46AE-85DC-2EFB9CDAAE48}"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9B78F-94C3-4A01-AE52-3390C9955F0A}" type="slidenum">
              <a:rPr lang="en-US" smtClean="0"/>
              <a:t>‹#›</a:t>
            </a:fld>
            <a:endParaRPr lang="en-US"/>
          </a:p>
        </p:txBody>
      </p:sp>
    </p:spTree>
    <p:extLst>
      <p:ext uri="{BB962C8B-B14F-4D97-AF65-F5344CB8AC3E}">
        <p14:creationId xmlns:p14="http://schemas.microsoft.com/office/powerpoint/2010/main" val="1968983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38490A-724D-46AE-85DC-2EFB9CDAAE48}"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9B78F-94C3-4A01-AE52-3390C9955F0A}" type="slidenum">
              <a:rPr lang="en-US" smtClean="0"/>
              <a:t>‹#›</a:t>
            </a:fld>
            <a:endParaRPr lang="en-US"/>
          </a:p>
        </p:txBody>
      </p:sp>
    </p:spTree>
    <p:extLst>
      <p:ext uri="{BB962C8B-B14F-4D97-AF65-F5344CB8AC3E}">
        <p14:creationId xmlns:p14="http://schemas.microsoft.com/office/powerpoint/2010/main" val="1702406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38490A-724D-46AE-85DC-2EFB9CDAAE48}"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9B78F-94C3-4A01-AE52-3390C9955F0A}" type="slidenum">
              <a:rPr lang="en-US" smtClean="0"/>
              <a:t>‹#›</a:t>
            </a:fld>
            <a:endParaRPr lang="en-US"/>
          </a:p>
        </p:txBody>
      </p:sp>
    </p:spTree>
    <p:extLst>
      <p:ext uri="{BB962C8B-B14F-4D97-AF65-F5344CB8AC3E}">
        <p14:creationId xmlns:p14="http://schemas.microsoft.com/office/powerpoint/2010/main" val="56139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AEAA9-0CDC-571C-2901-8E4E9FC2AC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403FE5-3EB6-0BFB-A3EF-C8C3FC5D48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6FF33B-D3E2-B82A-D74D-EA5339EEA7AF}"/>
              </a:ext>
            </a:extLst>
          </p:cNvPr>
          <p:cNvSpPr>
            <a:spLocks noGrp="1"/>
          </p:cNvSpPr>
          <p:nvPr>
            <p:ph type="dt" sz="half" idx="10"/>
          </p:nvPr>
        </p:nvSpPr>
        <p:spPr/>
        <p:txBody>
          <a:bodyPr/>
          <a:lstStyle/>
          <a:p>
            <a:fld id="{C39CDD04-DB01-4F60-B969-4CC144D4C239}" type="datetimeFigureOut">
              <a:rPr lang="en-US" smtClean="0"/>
              <a:t>2/20/2025</a:t>
            </a:fld>
            <a:endParaRPr lang="en-US"/>
          </a:p>
        </p:txBody>
      </p:sp>
      <p:sp>
        <p:nvSpPr>
          <p:cNvPr id="5" name="Footer Placeholder 4">
            <a:extLst>
              <a:ext uri="{FF2B5EF4-FFF2-40B4-BE49-F238E27FC236}">
                <a16:creationId xmlns:a16="http://schemas.microsoft.com/office/drawing/2014/main" id="{D5E939A1-7310-CEF7-ABB7-38BDEC235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1D39C-E8D9-466E-8D17-D940C165E3D2}"/>
              </a:ext>
            </a:extLst>
          </p:cNvPr>
          <p:cNvSpPr>
            <a:spLocks noGrp="1"/>
          </p:cNvSpPr>
          <p:nvPr>
            <p:ph type="sldNum" sz="quarter" idx="12"/>
          </p:nvPr>
        </p:nvSpPr>
        <p:spPr/>
        <p:txBody>
          <a:bodyPr/>
          <a:lstStyle/>
          <a:p>
            <a:fld id="{5D43CFEE-291F-4E35-88C9-4D687C16D76A}" type="slidenum">
              <a:rPr lang="en-US" smtClean="0"/>
              <a:t>‹#›</a:t>
            </a:fld>
            <a:endParaRPr lang="en-US"/>
          </a:p>
        </p:txBody>
      </p:sp>
    </p:spTree>
    <p:extLst>
      <p:ext uri="{BB962C8B-B14F-4D97-AF65-F5344CB8AC3E}">
        <p14:creationId xmlns:p14="http://schemas.microsoft.com/office/powerpoint/2010/main" val="95091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E9DD-0925-C013-2492-6C4CE2C8BB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F5FECD-7D3D-E22F-2F1E-1566EC1CB3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5D2AA6-C93B-A8AA-B38F-DA2EE9F58B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33AC19-356C-2360-1A0B-79BB5FE4ACE0}"/>
              </a:ext>
            </a:extLst>
          </p:cNvPr>
          <p:cNvSpPr>
            <a:spLocks noGrp="1"/>
          </p:cNvSpPr>
          <p:nvPr>
            <p:ph type="dt" sz="half" idx="10"/>
          </p:nvPr>
        </p:nvSpPr>
        <p:spPr/>
        <p:txBody>
          <a:bodyPr/>
          <a:lstStyle/>
          <a:p>
            <a:fld id="{C39CDD04-DB01-4F60-B969-4CC144D4C239}" type="datetimeFigureOut">
              <a:rPr lang="en-US" smtClean="0"/>
              <a:t>2/20/2025</a:t>
            </a:fld>
            <a:endParaRPr lang="en-US"/>
          </a:p>
        </p:txBody>
      </p:sp>
      <p:sp>
        <p:nvSpPr>
          <p:cNvPr id="6" name="Footer Placeholder 5">
            <a:extLst>
              <a:ext uri="{FF2B5EF4-FFF2-40B4-BE49-F238E27FC236}">
                <a16:creationId xmlns:a16="http://schemas.microsoft.com/office/drawing/2014/main" id="{EB5C682A-E272-4BD4-7E80-2D343DC34E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44B9D-506B-D46C-98C4-70051A073448}"/>
              </a:ext>
            </a:extLst>
          </p:cNvPr>
          <p:cNvSpPr>
            <a:spLocks noGrp="1"/>
          </p:cNvSpPr>
          <p:nvPr>
            <p:ph type="sldNum" sz="quarter" idx="12"/>
          </p:nvPr>
        </p:nvSpPr>
        <p:spPr/>
        <p:txBody>
          <a:bodyPr/>
          <a:lstStyle/>
          <a:p>
            <a:fld id="{5D43CFEE-291F-4E35-88C9-4D687C16D76A}" type="slidenum">
              <a:rPr lang="en-US" smtClean="0"/>
              <a:t>‹#›</a:t>
            </a:fld>
            <a:endParaRPr lang="en-US"/>
          </a:p>
        </p:txBody>
      </p:sp>
    </p:spTree>
    <p:extLst>
      <p:ext uri="{BB962C8B-B14F-4D97-AF65-F5344CB8AC3E}">
        <p14:creationId xmlns:p14="http://schemas.microsoft.com/office/powerpoint/2010/main" val="38973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07F7-F4D5-E692-DB80-A68B55FF9C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5B8451-8D76-E38A-3BE8-936D00914E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387557-C7E7-4B74-3978-D7CA6D55EE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6F33C1-B5A7-AFD6-1633-94CBD77E7B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7597B2-AD63-8EC1-FBB7-A9C5245102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406DEE-20D4-D894-A440-AD84256D4C8C}"/>
              </a:ext>
            </a:extLst>
          </p:cNvPr>
          <p:cNvSpPr>
            <a:spLocks noGrp="1"/>
          </p:cNvSpPr>
          <p:nvPr>
            <p:ph type="dt" sz="half" idx="10"/>
          </p:nvPr>
        </p:nvSpPr>
        <p:spPr/>
        <p:txBody>
          <a:bodyPr/>
          <a:lstStyle/>
          <a:p>
            <a:fld id="{C39CDD04-DB01-4F60-B969-4CC144D4C239}" type="datetimeFigureOut">
              <a:rPr lang="en-US" smtClean="0"/>
              <a:t>2/20/2025</a:t>
            </a:fld>
            <a:endParaRPr lang="en-US"/>
          </a:p>
        </p:txBody>
      </p:sp>
      <p:sp>
        <p:nvSpPr>
          <p:cNvPr id="8" name="Footer Placeholder 7">
            <a:extLst>
              <a:ext uri="{FF2B5EF4-FFF2-40B4-BE49-F238E27FC236}">
                <a16:creationId xmlns:a16="http://schemas.microsoft.com/office/drawing/2014/main" id="{E93A69B4-1719-6F19-8C16-E4F136D109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911946-EF85-A11B-57B6-C3A691C4D950}"/>
              </a:ext>
            </a:extLst>
          </p:cNvPr>
          <p:cNvSpPr>
            <a:spLocks noGrp="1"/>
          </p:cNvSpPr>
          <p:nvPr>
            <p:ph type="sldNum" sz="quarter" idx="12"/>
          </p:nvPr>
        </p:nvSpPr>
        <p:spPr/>
        <p:txBody>
          <a:bodyPr/>
          <a:lstStyle/>
          <a:p>
            <a:fld id="{5D43CFEE-291F-4E35-88C9-4D687C16D76A}" type="slidenum">
              <a:rPr lang="en-US" smtClean="0"/>
              <a:t>‹#›</a:t>
            </a:fld>
            <a:endParaRPr lang="en-US"/>
          </a:p>
        </p:txBody>
      </p:sp>
    </p:spTree>
    <p:extLst>
      <p:ext uri="{BB962C8B-B14F-4D97-AF65-F5344CB8AC3E}">
        <p14:creationId xmlns:p14="http://schemas.microsoft.com/office/powerpoint/2010/main" val="96305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6A8C-FEE0-4B8B-5A38-6ACC3C5D32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583BCF-13E9-4A41-DF7E-E50201AABF63}"/>
              </a:ext>
            </a:extLst>
          </p:cNvPr>
          <p:cNvSpPr>
            <a:spLocks noGrp="1"/>
          </p:cNvSpPr>
          <p:nvPr>
            <p:ph type="dt" sz="half" idx="10"/>
          </p:nvPr>
        </p:nvSpPr>
        <p:spPr/>
        <p:txBody>
          <a:bodyPr/>
          <a:lstStyle/>
          <a:p>
            <a:fld id="{C39CDD04-DB01-4F60-B969-4CC144D4C239}" type="datetimeFigureOut">
              <a:rPr lang="en-US" smtClean="0"/>
              <a:t>2/20/2025</a:t>
            </a:fld>
            <a:endParaRPr lang="en-US"/>
          </a:p>
        </p:txBody>
      </p:sp>
      <p:sp>
        <p:nvSpPr>
          <p:cNvPr id="4" name="Footer Placeholder 3">
            <a:extLst>
              <a:ext uri="{FF2B5EF4-FFF2-40B4-BE49-F238E27FC236}">
                <a16:creationId xmlns:a16="http://schemas.microsoft.com/office/drawing/2014/main" id="{9075124F-F602-FA3C-3B5E-8D93FFADC4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2B2CB3-1DEC-437B-9B8F-16BB7901D9C6}"/>
              </a:ext>
            </a:extLst>
          </p:cNvPr>
          <p:cNvSpPr>
            <a:spLocks noGrp="1"/>
          </p:cNvSpPr>
          <p:nvPr>
            <p:ph type="sldNum" sz="quarter" idx="12"/>
          </p:nvPr>
        </p:nvSpPr>
        <p:spPr/>
        <p:txBody>
          <a:bodyPr/>
          <a:lstStyle/>
          <a:p>
            <a:fld id="{5D43CFEE-291F-4E35-88C9-4D687C16D76A}" type="slidenum">
              <a:rPr lang="en-US" smtClean="0"/>
              <a:t>‹#›</a:t>
            </a:fld>
            <a:endParaRPr lang="en-US"/>
          </a:p>
        </p:txBody>
      </p:sp>
    </p:spTree>
    <p:extLst>
      <p:ext uri="{BB962C8B-B14F-4D97-AF65-F5344CB8AC3E}">
        <p14:creationId xmlns:p14="http://schemas.microsoft.com/office/powerpoint/2010/main" val="191261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674BC9-8ACB-6E9E-7E97-9C6A70F35505}"/>
              </a:ext>
            </a:extLst>
          </p:cNvPr>
          <p:cNvSpPr>
            <a:spLocks noGrp="1"/>
          </p:cNvSpPr>
          <p:nvPr>
            <p:ph type="dt" sz="half" idx="10"/>
          </p:nvPr>
        </p:nvSpPr>
        <p:spPr/>
        <p:txBody>
          <a:bodyPr/>
          <a:lstStyle/>
          <a:p>
            <a:fld id="{C39CDD04-DB01-4F60-B969-4CC144D4C239}" type="datetimeFigureOut">
              <a:rPr lang="en-US" smtClean="0"/>
              <a:t>2/20/2025</a:t>
            </a:fld>
            <a:endParaRPr lang="en-US"/>
          </a:p>
        </p:txBody>
      </p:sp>
      <p:sp>
        <p:nvSpPr>
          <p:cNvPr id="3" name="Footer Placeholder 2">
            <a:extLst>
              <a:ext uri="{FF2B5EF4-FFF2-40B4-BE49-F238E27FC236}">
                <a16:creationId xmlns:a16="http://schemas.microsoft.com/office/drawing/2014/main" id="{67D8142C-5393-C6B9-CDC5-E1FF203C1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CB2D31-5A00-2EA6-CBD7-678543D780C4}"/>
              </a:ext>
            </a:extLst>
          </p:cNvPr>
          <p:cNvSpPr>
            <a:spLocks noGrp="1"/>
          </p:cNvSpPr>
          <p:nvPr>
            <p:ph type="sldNum" sz="quarter" idx="12"/>
          </p:nvPr>
        </p:nvSpPr>
        <p:spPr/>
        <p:txBody>
          <a:bodyPr/>
          <a:lstStyle/>
          <a:p>
            <a:fld id="{5D43CFEE-291F-4E35-88C9-4D687C16D76A}" type="slidenum">
              <a:rPr lang="en-US" smtClean="0"/>
              <a:t>‹#›</a:t>
            </a:fld>
            <a:endParaRPr lang="en-US"/>
          </a:p>
        </p:txBody>
      </p:sp>
    </p:spTree>
    <p:extLst>
      <p:ext uri="{BB962C8B-B14F-4D97-AF65-F5344CB8AC3E}">
        <p14:creationId xmlns:p14="http://schemas.microsoft.com/office/powerpoint/2010/main" val="159775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52AE-A38B-748F-4323-BD9E6D72A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A19AF3-716B-1932-BE75-B147FAFD97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04DE85-A1AE-B311-3EBF-22736B7BA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71B7FA-DD3D-0577-07E6-7684C418F8AA}"/>
              </a:ext>
            </a:extLst>
          </p:cNvPr>
          <p:cNvSpPr>
            <a:spLocks noGrp="1"/>
          </p:cNvSpPr>
          <p:nvPr>
            <p:ph type="dt" sz="half" idx="10"/>
          </p:nvPr>
        </p:nvSpPr>
        <p:spPr/>
        <p:txBody>
          <a:bodyPr/>
          <a:lstStyle/>
          <a:p>
            <a:fld id="{C39CDD04-DB01-4F60-B969-4CC144D4C239}" type="datetimeFigureOut">
              <a:rPr lang="en-US" smtClean="0"/>
              <a:t>2/20/2025</a:t>
            </a:fld>
            <a:endParaRPr lang="en-US"/>
          </a:p>
        </p:txBody>
      </p:sp>
      <p:sp>
        <p:nvSpPr>
          <p:cNvPr id="6" name="Footer Placeholder 5">
            <a:extLst>
              <a:ext uri="{FF2B5EF4-FFF2-40B4-BE49-F238E27FC236}">
                <a16:creationId xmlns:a16="http://schemas.microsoft.com/office/drawing/2014/main" id="{B0348216-F13A-C467-2C5B-C98B8DC17E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86407-D6F0-B572-64DF-6E6534CD6256}"/>
              </a:ext>
            </a:extLst>
          </p:cNvPr>
          <p:cNvSpPr>
            <a:spLocks noGrp="1"/>
          </p:cNvSpPr>
          <p:nvPr>
            <p:ph type="sldNum" sz="quarter" idx="12"/>
          </p:nvPr>
        </p:nvSpPr>
        <p:spPr/>
        <p:txBody>
          <a:bodyPr/>
          <a:lstStyle/>
          <a:p>
            <a:fld id="{5D43CFEE-291F-4E35-88C9-4D687C16D76A}" type="slidenum">
              <a:rPr lang="en-US" smtClean="0"/>
              <a:t>‹#›</a:t>
            </a:fld>
            <a:endParaRPr lang="en-US"/>
          </a:p>
        </p:txBody>
      </p:sp>
    </p:spTree>
    <p:extLst>
      <p:ext uri="{BB962C8B-B14F-4D97-AF65-F5344CB8AC3E}">
        <p14:creationId xmlns:p14="http://schemas.microsoft.com/office/powerpoint/2010/main" val="290390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08B4-0831-EB4B-9555-497DF257A8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3F5DCB-9F42-5195-0425-89194808DB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5CFB0-29B4-8940-07F0-08076F848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6BADB9-00D9-0ADD-7FC8-A67B5CE49222}"/>
              </a:ext>
            </a:extLst>
          </p:cNvPr>
          <p:cNvSpPr>
            <a:spLocks noGrp="1"/>
          </p:cNvSpPr>
          <p:nvPr>
            <p:ph type="dt" sz="half" idx="10"/>
          </p:nvPr>
        </p:nvSpPr>
        <p:spPr/>
        <p:txBody>
          <a:bodyPr/>
          <a:lstStyle/>
          <a:p>
            <a:fld id="{C39CDD04-DB01-4F60-B969-4CC144D4C239}" type="datetimeFigureOut">
              <a:rPr lang="en-US" smtClean="0"/>
              <a:t>2/20/2025</a:t>
            </a:fld>
            <a:endParaRPr lang="en-US"/>
          </a:p>
        </p:txBody>
      </p:sp>
      <p:sp>
        <p:nvSpPr>
          <p:cNvPr id="6" name="Footer Placeholder 5">
            <a:extLst>
              <a:ext uri="{FF2B5EF4-FFF2-40B4-BE49-F238E27FC236}">
                <a16:creationId xmlns:a16="http://schemas.microsoft.com/office/drawing/2014/main" id="{5AB4AEBA-F989-D088-27D4-4559B4262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9A8E1-D8E7-5F9D-4193-32B8CD827F0C}"/>
              </a:ext>
            </a:extLst>
          </p:cNvPr>
          <p:cNvSpPr>
            <a:spLocks noGrp="1"/>
          </p:cNvSpPr>
          <p:nvPr>
            <p:ph type="sldNum" sz="quarter" idx="12"/>
          </p:nvPr>
        </p:nvSpPr>
        <p:spPr/>
        <p:txBody>
          <a:bodyPr/>
          <a:lstStyle/>
          <a:p>
            <a:fld id="{5D43CFEE-291F-4E35-88C9-4D687C16D76A}" type="slidenum">
              <a:rPr lang="en-US" smtClean="0"/>
              <a:t>‹#›</a:t>
            </a:fld>
            <a:endParaRPr lang="en-US"/>
          </a:p>
        </p:txBody>
      </p:sp>
    </p:spTree>
    <p:extLst>
      <p:ext uri="{BB962C8B-B14F-4D97-AF65-F5344CB8AC3E}">
        <p14:creationId xmlns:p14="http://schemas.microsoft.com/office/powerpoint/2010/main" val="69300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E43632-DA2B-8F21-9006-9C1DF2268E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40FE57-6B81-29CB-F33A-6AAD2D5E18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5AD17-C90D-3689-E04D-78F267891C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9CDD04-DB01-4F60-B969-4CC144D4C239}" type="datetimeFigureOut">
              <a:rPr lang="en-US" smtClean="0"/>
              <a:t>2/20/2025</a:t>
            </a:fld>
            <a:endParaRPr lang="en-US"/>
          </a:p>
        </p:txBody>
      </p:sp>
      <p:sp>
        <p:nvSpPr>
          <p:cNvPr id="5" name="Footer Placeholder 4">
            <a:extLst>
              <a:ext uri="{FF2B5EF4-FFF2-40B4-BE49-F238E27FC236}">
                <a16:creationId xmlns:a16="http://schemas.microsoft.com/office/drawing/2014/main" id="{00514D85-0E1F-D7D5-FB3F-3C5EE8D94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7E36859-C5F6-B684-50B7-0C2B8E25F6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43CFEE-291F-4E35-88C9-4D687C16D76A}" type="slidenum">
              <a:rPr lang="en-US" smtClean="0"/>
              <a:t>‹#›</a:t>
            </a:fld>
            <a:endParaRPr lang="en-US"/>
          </a:p>
        </p:txBody>
      </p:sp>
    </p:spTree>
    <p:extLst>
      <p:ext uri="{BB962C8B-B14F-4D97-AF65-F5344CB8AC3E}">
        <p14:creationId xmlns:p14="http://schemas.microsoft.com/office/powerpoint/2010/main" val="643183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38490A-724D-46AE-85DC-2EFB9CDAAE48}" type="datetimeFigureOut">
              <a:rPr lang="en-US" smtClean="0"/>
              <a:t>2/20/2025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19B78F-94C3-4A01-AE52-3390C9955F0A}" type="slidenum">
              <a:rPr lang="en-US" smtClean="0"/>
              <a:t>‹#›</a:t>
            </a:fld>
            <a:endParaRPr lang="en-US"/>
          </a:p>
        </p:txBody>
      </p:sp>
    </p:spTree>
    <p:extLst>
      <p:ext uri="{BB962C8B-B14F-4D97-AF65-F5344CB8AC3E}">
        <p14:creationId xmlns:p14="http://schemas.microsoft.com/office/powerpoint/2010/main" val="1917421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customXml" Target="../ink/ink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7.xml"/><Relationship Id="rId10"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customXml" Target="../ink/ink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64B3B2-4166-7F79-BA3C-A1183756B5E4}"/>
              </a:ext>
            </a:extLst>
          </p:cNvPr>
          <p:cNvPicPr>
            <a:picLocks noChangeAspect="1"/>
          </p:cNvPicPr>
          <p:nvPr/>
        </p:nvPicPr>
        <p:blipFill rotWithShape="1">
          <a:blip r:embed="rId3"/>
          <a:srcRect l="13767" t="-3742" r="10825" b="-1"/>
          <a:stretch/>
        </p:blipFill>
        <p:spPr>
          <a:xfrm>
            <a:off x="0" y="-256673"/>
            <a:ext cx="12192000" cy="7114673"/>
          </a:xfrm>
          <a:prstGeom prst="rect">
            <a:avLst/>
          </a:prstGeom>
        </p:spPr>
      </p:pic>
      <p:sp>
        <p:nvSpPr>
          <p:cNvPr id="10" name="Rectangle 9">
            <a:extLst>
              <a:ext uri="{FF2B5EF4-FFF2-40B4-BE49-F238E27FC236}">
                <a16:creationId xmlns:a16="http://schemas.microsoft.com/office/drawing/2014/main" id="{4A198E9A-AD89-3E41-93C3-35E0BD664A3F}"/>
              </a:ext>
            </a:extLst>
          </p:cNvPr>
          <p:cNvSpPr/>
          <p:nvPr/>
        </p:nvSpPr>
        <p:spPr>
          <a:xfrm>
            <a:off x="-40076" y="0"/>
            <a:ext cx="12232075" cy="6858000"/>
          </a:xfrm>
          <a:prstGeom prst="rect">
            <a:avLst/>
          </a:prstGeom>
          <a:solidFill>
            <a:srgbClr val="1D2C44">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pic>
        <p:nvPicPr>
          <p:cNvPr id="4" name="Picture 3" descr="Logo&#10;&#10;Description automatically generated">
            <a:extLst>
              <a:ext uri="{FF2B5EF4-FFF2-40B4-BE49-F238E27FC236}">
                <a16:creationId xmlns:a16="http://schemas.microsoft.com/office/drawing/2014/main" id="{E66F2B81-BABD-EF48-94AB-5C7C87490B49}"/>
              </a:ext>
            </a:extLst>
          </p:cNvPr>
          <p:cNvPicPr>
            <a:picLocks noChangeAspect="1"/>
          </p:cNvPicPr>
          <p:nvPr/>
        </p:nvPicPr>
        <p:blipFill>
          <a:blip r:embed="rId4"/>
          <a:stretch>
            <a:fillRect/>
          </a:stretch>
        </p:blipFill>
        <p:spPr>
          <a:xfrm>
            <a:off x="-375686" y="-190887"/>
            <a:ext cx="8248363" cy="2405772"/>
          </a:xfrm>
          <a:prstGeom prst="rect">
            <a:avLst/>
          </a:prstGeom>
        </p:spPr>
      </p:pic>
      <p:sp>
        <p:nvSpPr>
          <p:cNvPr id="2" name="TextBox 1">
            <a:extLst>
              <a:ext uri="{FF2B5EF4-FFF2-40B4-BE49-F238E27FC236}">
                <a16:creationId xmlns:a16="http://schemas.microsoft.com/office/drawing/2014/main" id="{B9191B50-7CAB-2DBA-11DF-21BFB59B98B2}"/>
              </a:ext>
            </a:extLst>
          </p:cNvPr>
          <p:cNvSpPr txBox="1"/>
          <p:nvPr/>
        </p:nvSpPr>
        <p:spPr>
          <a:xfrm>
            <a:off x="959301" y="5181601"/>
            <a:ext cx="6520022" cy="1188018"/>
          </a:xfrm>
          <a:prstGeom prst="rect">
            <a:avLst/>
          </a:prstGeom>
          <a:noFill/>
        </p:spPr>
        <p:txBody>
          <a:bodyPr wrap="square" rtlCol="0">
            <a:spAutoFit/>
          </a:bodyPr>
          <a:lstStyle/>
          <a:p>
            <a:r>
              <a:rPr lang="en-US" sz="2400">
                <a:solidFill>
                  <a:schemeClr val="bg1"/>
                </a:solidFill>
                <a:latin typeface="Averta Std PE" pitchFamily="2" charset="0"/>
                <a:ea typeface="Open Sans" panose="020B0606030504020204" pitchFamily="34" charset="0"/>
                <a:cs typeface="Open Sans" panose="020B0606030504020204" pitchFamily="34" charset="0"/>
              </a:rPr>
              <a:t>Chief Government Relations Officer</a:t>
            </a:r>
          </a:p>
          <a:p>
            <a:r>
              <a:rPr lang="en-US" sz="3600">
                <a:solidFill>
                  <a:schemeClr val="bg1"/>
                </a:solidFill>
                <a:latin typeface="Averta Std PE" pitchFamily="2" charset="0"/>
                <a:ea typeface="Open Sans" panose="020B0606030504020204" pitchFamily="34" charset="0"/>
                <a:cs typeface="Open Sans" panose="020B0606030504020204" pitchFamily="34" charset="0"/>
              </a:rPr>
              <a:t>Brian Wild</a:t>
            </a:r>
          </a:p>
          <a:p>
            <a:endParaRPr lang="en-US" sz="1120">
              <a:solidFill>
                <a:schemeClr val="bg1"/>
              </a:solidFill>
              <a:latin typeface="Averta Std PE" pitchFamily="2"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9763C783-1E0E-D516-305A-D46F282A2F03}"/>
              </a:ext>
            </a:extLst>
          </p:cNvPr>
          <p:cNvSpPr txBox="1"/>
          <p:nvPr/>
        </p:nvSpPr>
        <p:spPr>
          <a:xfrm>
            <a:off x="1738101" y="2967335"/>
            <a:ext cx="7805115" cy="923330"/>
          </a:xfrm>
          <a:prstGeom prst="rect">
            <a:avLst/>
          </a:prstGeom>
          <a:noFill/>
        </p:spPr>
        <p:txBody>
          <a:bodyPr wrap="square" rtlCol="0">
            <a:spAutoFit/>
          </a:bodyPr>
          <a:lstStyle/>
          <a:p>
            <a:pPr algn="ctr"/>
            <a:r>
              <a:rPr lang="en-US" sz="5400" b="1" dirty="0">
                <a:solidFill>
                  <a:srgbClr val="FFC000"/>
                </a:solidFill>
                <a:latin typeface="NeuzeitGroExtBla" panose="00000A00000000000000" pitchFamily="50" charset="0"/>
              </a:rPr>
              <a:t>Trump 2.0</a:t>
            </a:r>
          </a:p>
        </p:txBody>
      </p:sp>
    </p:spTree>
    <p:extLst>
      <p:ext uri="{BB962C8B-B14F-4D97-AF65-F5344CB8AC3E}">
        <p14:creationId xmlns:p14="http://schemas.microsoft.com/office/powerpoint/2010/main" val="3495487419"/>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6E187-988F-C2A1-2F55-4904FFAA754C}"/>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E6BCCAF-435E-6AA9-3FBE-22AD7F792610}"/>
                  </a:ext>
                </a:extLst>
              </p14:cNvPr>
              <p14:cNvContentPartPr/>
              <p14:nvPr/>
            </p14:nvContentPartPr>
            <p14:xfrm>
              <a:off x="2716995" y="4518523"/>
              <a:ext cx="32760" cy="44640"/>
            </p14:xfrm>
          </p:contentPart>
        </mc:Choice>
        <mc:Fallback xmlns="">
          <p:pic>
            <p:nvPicPr>
              <p:cNvPr id="2" name="Ink 1">
                <a:extLst>
                  <a:ext uri="{FF2B5EF4-FFF2-40B4-BE49-F238E27FC236}">
                    <a16:creationId xmlns:a16="http://schemas.microsoft.com/office/drawing/2014/main" id="{DE6BCCAF-435E-6AA9-3FBE-22AD7F792610}"/>
                  </a:ext>
                </a:extLst>
              </p:cNvPr>
              <p:cNvPicPr/>
              <p:nvPr/>
            </p:nvPicPr>
            <p:blipFill>
              <a:blip r:embed="rId3"/>
              <a:stretch>
                <a:fillRect/>
              </a:stretch>
            </p:blipFill>
            <p:spPr>
              <a:xfrm>
                <a:off x="2710875" y="4512403"/>
                <a:ext cx="45000" cy="56880"/>
              </a:xfrm>
              <a:prstGeom prst="rect">
                <a:avLst/>
              </a:prstGeom>
            </p:spPr>
          </p:pic>
        </mc:Fallback>
      </mc:AlternateContent>
      <p:sp>
        <p:nvSpPr>
          <p:cNvPr id="3" name="Rectangle 2">
            <a:extLst>
              <a:ext uri="{FF2B5EF4-FFF2-40B4-BE49-F238E27FC236}">
                <a16:creationId xmlns:a16="http://schemas.microsoft.com/office/drawing/2014/main" id="{93C393D4-E9B7-E1B2-9FFA-29F5541A6C73}"/>
              </a:ext>
            </a:extLst>
          </p:cNvPr>
          <p:cNvSpPr/>
          <p:nvPr/>
        </p:nvSpPr>
        <p:spPr>
          <a:xfrm>
            <a:off x="12812" y="0"/>
            <a:ext cx="3851958" cy="6858000"/>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5" name="TextBox 4">
            <a:extLst>
              <a:ext uri="{FF2B5EF4-FFF2-40B4-BE49-F238E27FC236}">
                <a16:creationId xmlns:a16="http://schemas.microsoft.com/office/drawing/2014/main" id="{44D17B84-C754-2477-293D-5B562A6C009A}"/>
              </a:ext>
            </a:extLst>
          </p:cNvPr>
          <p:cNvSpPr txBox="1"/>
          <p:nvPr/>
        </p:nvSpPr>
        <p:spPr>
          <a:xfrm>
            <a:off x="184419" y="576533"/>
            <a:ext cx="3508744" cy="1077218"/>
          </a:xfrm>
          <a:prstGeom prst="rect">
            <a:avLst/>
          </a:prstGeom>
          <a:noFill/>
        </p:spPr>
        <p:txBody>
          <a:bodyPr wrap="square" rtlCol="0">
            <a:spAutoFit/>
          </a:bodyPr>
          <a:lstStyle/>
          <a:p>
            <a:pPr algn="ctr"/>
            <a:r>
              <a:rPr lang="en-US" sz="3600" b="1" dirty="0">
                <a:solidFill>
                  <a:srgbClr val="1D2C44"/>
                </a:solidFill>
                <a:latin typeface="NeuzeitGroExtBla" pitchFamily="2" charset="77"/>
              </a:rPr>
              <a:t>NAW Messaging</a:t>
            </a:r>
            <a:endParaRPr lang="en-US" sz="2239" b="1" dirty="0">
              <a:solidFill>
                <a:schemeClr val="bg1"/>
              </a:solidFill>
              <a:latin typeface="Averta Std PE" pitchFamily="2" charset="0"/>
              <a:ea typeface="Lato" panose="020F0502020204030203" pitchFamily="34" charset="0"/>
              <a:cs typeface="Lato" panose="020F0502020204030203" pitchFamily="34" charset="0"/>
            </a:endParaRPr>
          </a:p>
          <a:p>
            <a:pPr algn="ctr"/>
            <a:endParaRPr lang="en-US" sz="2800" dirty="0">
              <a:solidFill>
                <a:schemeClr val="bg1"/>
              </a:solidFill>
              <a:latin typeface="Averta Std PE" pitchFamily="2"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B90B3F77-04E2-A781-C75E-B5ECE9A64954}"/>
              </a:ext>
            </a:extLst>
          </p:cNvPr>
          <p:cNvSpPr txBox="1"/>
          <p:nvPr/>
        </p:nvSpPr>
        <p:spPr>
          <a:xfrm>
            <a:off x="482999" y="1444366"/>
            <a:ext cx="3634596" cy="3785652"/>
          </a:xfrm>
          <a:prstGeom prst="rect">
            <a:avLst/>
          </a:prstGeom>
          <a:noFill/>
        </p:spPr>
        <p:txBody>
          <a:bodyPr wrap="square" rtlCol="0">
            <a:spAutoFit/>
          </a:bodyPr>
          <a:lstStyle/>
          <a:p>
            <a:r>
              <a:rPr lang="en-US" sz="2000" dirty="0">
                <a:solidFill>
                  <a:schemeClr val="bg1"/>
                </a:solidFill>
                <a:latin typeface="Arial Black" panose="020B0A04020102020204" pitchFamily="34" charset="0"/>
              </a:rPr>
              <a:t>Tariffs threaten:</a:t>
            </a:r>
          </a:p>
          <a:p>
            <a:endParaRPr lang="en-US" sz="2000" dirty="0">
              <a:solidFill>
                <a:schemeClr val="bg1"/>
              </a:solidFill>
              <a:latin typeface="Arial Black" panose="020B0A04020102020204" pitchFamily="34" charset="0"/>
            </a:endParaRPr>
          </a:p>
          <a:p>
            <a:pPr marL="342900" indent="-342900">
              <a:buFont typeface="Wingdings" panose="05000000000000000000" pitchFamily="2" charset="2"/>
              <a:buChar char="Ø"/>
            </a:pPr>
            <a:r>
              <a:rPr lang="en-US" sz="2000" dirty="0">
                <a:solidFill>
                  <a:schemeClr val="bg1"/>
                </a:solidFill>
                <a:latin typeface="Arial Black" panose="020B0A04020102020204" pitchFamily="34" charset="0"/>
              </a:rPr>
              <a:t>Inflation</a:t>
            </a:r>
          </a:p>
          <a:p>
            <a:pPr marL="342900" indent="-342900">
              <a:buFont typeface="Wingdings" panose="05000000000000000000" pitchFamily="2" charset="2"/>
              <a:buChar char="Ø"/>
            </a:pPr>
            <a:endParaRPr lang="en-US" sz="2000" dirty="0">
              <a:solidFill>
                <a:schemeClr val="bg1"/>
              </a:solidFill>
              <a:latin typeface="Arial Black" panose="020B0A04020102020204" pitchFamily="34" charset="0"/>
            </a:endParaRPr>
          </a:p>
          <a:p>
            <a:pPr marL="342900" indent="-342900">
              <a:buFont typeface="Wingdings" panose="05000000000000000000" pitchFamily="2" charset="2"/>
              <a:buChar char="Ø"/>
            </a:pPr>
            <a:r>
              <a:rPr lang="en-US" sz="2000" dirty="0">
                <a:solidFill>
                  <a:schemeClr val="bg1"/>
                </a:solidFill>
                <a:latin typeface="Arial Black" panose="020B0A04020102020204" pitchFamily="34" charset="0"/>
              </a:rPr>
              <a:t>Growth</a:t>
            </a:r>
          </a:p>
          <a:p>
            <a:pPr marL="342900" indent="-342900">
              <a:buFont typeface="Wingdings" panose="05000000000000000000" pitchFamily="2" charset="2"/>
              <a:buChar char="Ø"/>
            </a:pPr>
            <a:endParaRPr lang="en-US" sz="2000" dirty="0">
              <a:solidFill>
                <a:schemeClr val="bg1"/>
              </a:solidFill>
              <a:latin typeface="Arial Black" panose="020B0A04020102020204" pitchFamily="34" charset="0"/>
            </a:endParaRPr>
          </a:p>
          <a:p>
            <a:pPr marL="342900" indent="-342900">
              <a:buFont typeface="Wingdings" panose="05000000000000000000" pitchFamily="2" charset="2"/>
              <a:buChar char="Ø"/>
            </a:pPr>
            <a:r>
              <a:rPr lang="en-US" sz="2000" dirty="0">
                <a:solidFill>
                  <a:schemeClr val="bg1"/>
                </a:solidFill>
                <a:latin typeface="Arial Black" panose="020B0A04020102020204" pitchFamily="34" charset="0"/>
              </a:rPr>
              <a:t>Debt</a:t>
            </a:r>
          </a:p>
          <a:p>
            <a:pPr marL="342900" indent="-342900">
              <a:buFont typeface="Wingdings" panose="05000000000000000000" pitchFamily="2" charset="2"/>
              <a:buChar char="Ø"/>
            </a:pPr>
            <a:endParaRPr lang="en-US" sz="2000" dirty="0">
              <a:solidFill>
                <a:schemeClr val="bg1"/>
              </a:solidFill>
              <a:latin typeface="Arial Black" panose="020B0A04020102020204" pitchFamily="34" charset="0"/>
            </a:endParaRPr>
          </a:p>
          <a:p>
            <a:pPr marL="342900" indent="-342900">
              <a:buFont typeface="Wingdings" panose="05000000000000000000" pitchFamily="2" charset="2"/>
              <a:buChar char="Ø"/>
            </a:pPr>
            <a:r>
              <a:rPr lang="en-US" sz="2000" dirty="0">
                <a:solidFill>
                  <a:schemeClr val="bg1"/>
                </a:solidFill>
                <a:latin typeface="Arial Black" panose="020B0A04020102020204" pitchFamily="34" charset="0"/>
              </a:rPr>
              <a:t>National Security</a:t>
            </a:r>
          </a:p>
          <a:p>
            <a:endParaRPr lang="en-US" sz="2000" dirty="0">
              <a:solidFill>
                <a:schemeClr val="bg1"/>
              </a:solidFill>
              <a:latin typeface="Arial Black" panose="020B0A04020102020204" pitchFamily="34" charset="0"/>
            </a:endParaRPr>
          </a:p>
          <a:p>
            <a:pPr marL="342900" indent="-342900">
              <a:buFont typeface="Wingdings" panose="05000000000000000000" pitchFamily="2" charset="2"/>
              <a:buChar char="Ø"/>
            </a:pPr>
            <a:endParaRPr lang="en-US" sz="2000" dirty="0">
              <a:solidFill>
                <a:schemeClr val="bg1"/>
              </a:solidFill>
              <a:latin typeface="Arial Black" panose="020B0A04020102020204" pitchFamily="34" charset="0"/>
            </a:endParaRPr>
          </a:p>
          <a:p>
            <a:endParaRPr lang="en-US" sz="2000" dirty="0">
              <a:solidFill>
                <a:schemeClr val="tx2">
                  <a:lumMod val="90000"/>
                  <a:lumOff val="10000"/>
                </a:schemeClr>
              </a:solidFill>
              <a:latin typeface="Arial Black" panose="020B0A04020102020204" pitchFamily="34" charset="0"/>
            </a:endParaRPr>
          </a:p>
        </p:txBody>
      </p:sp>
      <p:sp>
        <p:nvSpPr>
          <p:cNvPr id="7" name="TextBox 6">
            <a:extLst>
              <a:ext uri="{FF2B5EF4-FFF2-40B4-BE49-F238E27FC236}">
                <a16:creationId xmlns:a16="http://schemas.microsoft.com/office/drawing/2014/main" id="{D95B80A1-1D03-66DE-4074-197FB6E1C025}"/>
              </a:ext>
            </a:extLst>
          </p:cNvPr>
          <p:cNvSpPr txBox="1"/>
          <p:nvPr/>
        </p:nvSpPr>
        <p:spPr>
          <a:xfrm>
            <a:off x="5052440" y="1140937"/>
            <a:ext cx="6096000" cy="4576125"/>
          </a:xfrm>
          <a:prstGeom prst="rect">
            <a:avLst/>
          </a:prstGeom>
          <a:noFill/>
        </p:spPr>
        <p:txBody>
          <a:bodyPr wrap="square">
            <a:spAutoFit/>
          </a:bodyPr>
          <a:lstStyle/>
          <a:p>
            <a:pPr marL="342900" marR="0" lvl="0" indent="-342900">
              <a:buFont typeface="Symbol" panose="05050102010706020507" pitchFamily="18" charset="2"/>
              <a:buChar char=""/>
            </a:pPr>
            <a:r>
              <a:rPr lang="en-US" sz="2000" dirty="0">
                <a:solidFill>
                  <a:srgbClr val="000000"/>
                </a:solidFill>
                <a:effectLst/>
                <a:ea typeface="Times New Roman" panose="02020603050405020304" pitchFamily="18" charset="0"/>
                <a:cs typeface="Aptos" panose="020B0004020202020204" pitchFamily="34" charset="0"/>
              </a:rPr>
              <a:t>Tight Margins</a:t>
            </a:r>
          </a:p>
          <a:p>
            <a:pPr marL="342900" marR="0" lvl="0" indent="-342900">
              <a:buFont typeface="Symbol" panose="05050102010706020507" pitchFamily="18" charset="2"/>
              <a:buChar char=""/>
            </a:pPr>
            <a:endParaRPr lang="en-US" sz="2000" dirty="0">
              <a:solidFill>
                <a:srgbClr val="000000"/>
              </a:solidFill>
              <a:ea typeface="Times New Roman" panose="02020603050405020304" pitchFamily="18" charset="0"/>
              <a:cs typeface="Aptos" panose="020B0004020202020204" pitchFamily="34" charset="0"/>
            </a:endParaRPr>
          </a:p>
          <a:p>
            <a:pPr marL="342900" marR="0" lvl="0" indent="-342900">
              <a:lnSpc>
                <a:spcPct val="105000"/>
              </a:lnSpc>
              <a:buFont typeface="Symbol" panose="05050102010706020507" pitchFamily="18" charset="2"/>
              <a:buChar char=""/>
            </a:pPr>
            <a:r>
              <a:rPr lang="en-US" sz="2000" dirty="0">
                <a:solidFill>
                  <a:srgbClr val="000000"/>
                </a:solidFill>
                <a:effectLst/>
                <a:ea typeface="Times New Roman" panose="02020603050405020304" pitchFamily="18" charset="0"/>
                <a:cs typeface="Aptos" panose="020B0004020202020204" pitchFamily="34" charset="0"/>
              </a:rPr>
              <a:t>Any increase in tariffs </a:t>
            </a:r>
            <a:r>
              <a:rPr lang="en-US" sz="2000" u="sng" dirty="0">
                <a:solidFill>
                  <a:srgbClr val="000000"/>
                </a:solidFill>
                <a:effectLst/>
                <a:ea typeface="Times New Roman" panose="02020603050405020304" pitchFamily="18" charset="0"/>
                <a:cs typeface="Aptos" panose="020B0004020202020204" pitchFamily="34" charset="0"/>
              </a:rPr>
              <a:t>will be inflationary</a:t>
            </a:r>
            <a:r>
              <a:rPr lang="en-US" sz="2000" dirty="0">
                <a:solidFill>
                  <a:srgbClr val="000000"/>
                </a:solidFill>
                <a:effectLst/>
                <a:ea typeface="Times New Roman" panose="02020603050405020304" pitchFamily="18" charset="0"/>
                <a:cs typeface="Aptos" panose="020B0004020202020204" pitchFamily="34" charset="0"/>
              </a:rPr>
              <a:t> to the US consumer.  </a:t>
            </a:r>
          </a:p>
          <a:p>
            <a:pPr marL="342900" marR="0" lvl="0" indent="-342900">
              <a:lnSpc>
                <a:spcPct val="105000"/>
              </a:lnSpc>
              <a:buFont typeface="Symbol" panose="05050102010706020507" pitchFamily="18" charset="2"/>
              <a:buChar char=""/>
            </a:pPr>
            <a:endParaRPr lang="en-US" sz="2000" dirty="0">
              <a:solidFill>
                <a:srgbClr val="000000"/>
              </a:solidFill>
              <a:ea typeface="Times New Roman" panose="02020603050405020304" pitchFamily="18" charset="0"/>
              <a:cs typeface="Aptos" panose="020B0004020202020204" pitchFamily="34" charset="0"/>
            </a:endParaRPr>
          </a:p>
          <a:p>
            <a:pPr marL="342900" marR="0" lvl="0" indent="-342900">
              <a:lnSpc>
                <a:spcPct val="105000"/>
              </a:lnSpc>
              <a:buFont typeface="Symbol" panose="05050102010706020507" pitchFamily="18" charset="2"/>
              <a:buChar char=""/>
            </a:pPr>
            <a:r>
              <a:rPr lang="en-US" sz="2000" dirty="0">
                <a:solidFill>
                  <a:srgbClr val="000000"/>
                </a:solidFill>
                <a:ea typeface="Times New Roman" panose="02020603050405020304" pitchFamily="18" charset="0"/>
                <a:cs typeface="Aptos" panose="020B0004020202020204" pitchFamily="34" charset="0"/>
              </a:rPr>
              <a:t>Cash Flow/Capital Concerns </a:t>
            </a:r>
          </a:p>
          <a:p>
            <a:pPr marR="0" lvl="0">
              <a:lnSpc>
                <a:spcPct val="105000"/>
              </a:lnSpc>
            </a:pPr>
            <a:endParaRPr lang="en-US" sz="2000" dirty="0">
              <a:effectLst/>
              <a:ea typeface="Aptos" panose="020B0004020202020204" pitchFamily="34" charset="0"/>
              <a:cs typeface="Aptos" panose="020B0004020202020204" pitchFamily="34" charset="0"/>
            </a:endParaRPr>
          </a:p>
          <a:p>
            <a:pPr marL="342900" marR="0" lvl="0" indent="-342900">
              <a:lnSpc>
                <a:spcPct val="105000"/>
              </a:lnSpc>
              <a:buFont typeface="Symbol" panose="05050102010706020507" pitchFamily="18" charset="2"/>
              <a:buChar char=""/>
            </a:pPr>
            <a:r>
              <a:rPr lang="en-US" sz="2000" dirty="0">
                <a:solidFill>
                  <a:srgbClr val="000000"/>
                </a:solidFill>
                <a:effectLst/>
                <a:ea typeface="Times New Roman" panose="02020603050405020304" pitchFamily="18" charset="0"/>
                <a:cs typeface="Aptos" panose="020B0004020202020204" pitchFamily="34" charset="0"/>
              </a:rPr>
              <a:t>Threats force company behavior </a:t>
            </a:r>
          </a:p>
          <a:p>
            <a:pPr>
              <a:lnSpc>
                <a:spcPct val="105000"/>
              </a:lnSpc>
            </a:pPr>
            <a:r>
              <a:rPr lang="en-US" sz="2000" dirty="0">
                <a:solidFill>
                  <a:srgbClr val="000000"/>
                </a:solidFill>
                <a:effectLst/>
                <a:ea typeface="Aptos" panose="020B0004020202020204" pitchFamily="34" charset="0"/>
                <a:cs typeface="Aptos" panose="020B0004020202020204" pitchFamily="34" charset="0"/>
              </a:rPr>
              <a:t> </a:t>
            </a:r>
          </a:p>
          <a:p>
            <a:pPr marL="342900" indent="-342900">
              <a:lnSpc>
                <a:spcPct val="105000"/>
              </a:lnSpc>
              <a:buFont typeface="Symbol" panose="05050102010706020507" pitchFamily="18" charset="2"/>
              <a:buChar char=""/>
            </a:pPr>
            <a:r>
              <a:rPr lang="en-US" sz="2000" dirty="0">
                <a:solidFill>
                  <a:srgbClr val="000000"/>
                </a:solidFill>
                <a:ea typeface="Times New Roman" panose="02020603050405020304" pitchFamily="18" charset="0"/>
                <a:cs typeface="Aptos" panose="020B0004020202020204" pitchFamily="34" charset="0"/>
              </a:rPr>
              <a:t>Economic Growth will suffer amplifying debt and </a:t>
            </a:r>
          </a:p>
          <a:p>
            <a:pPr marL="342900" marR="0" lvl="0" indent="-342900">
              <a:lnSpc>
                <a:spcPct val="105000"/>
              </a:lnSpc>
              <a:buFont typeface="Symbol" panose="05050102010706020507" pitchFamily="18" charset="2"/>
              <a:buChar char=""/>
            </a:pPr>
            <a:endParaRPr lang="en-US" sz="2000" dirty="0">
              <a:effectLst/>
              <a:ea typeface="Aptos" panose="020B0004020202020204" pitchFamily="34" charset="0"/>
              <a:cs typeface="Aptos" panose="020B0004020202020204" pitchFamily="34" charset="0"/>
            </a:endParaRPr>
          </a:p>
          <a:p>
            <a:pPr marL="342900" marR="0" lvl="0" indent="-342900">
              <a:lnSpc>
                <a:spcPct val="105000"/>
              </a:lnSpc>
              <a:buFont typeface="Symbol" panose="05050102010706020507" pitchFamily="18" charset="2"/>
              <a:buChar char=""/>
            </a:pPr>
            <a:r>
              <a:rPr lang="en-US" sz="2000" dirty="0">
                <a:solidFill>
                  <a:srgbClr val="000000"/>
                </a:solidFill>
                <a:ea typeface="Times New Roman" panose="02020603050405020304" pitchFamily="18" charset="0"/>
                <a:cs typeface="Aptos" panose="020B0004020202020204" pitchFamily="34" charset="0"/>
              </a:rPr>
              <a:t>Supply chain disruption</a:t>
            </a:r>
          </a:p>
          <a:p>
            <a:pPr marL="342900" marR="0" lvl="0" indent="-342900">
              <a:lnSpc>
                <a:spcPct val="105000"/>
              </a:lnSpc>
              <a:buFont typeface="Symbol" panose="05050102010706020507" pitchFamily="18" charset="2"/>
              <a:buChar char=""/>
            </a:pPr>
            <a:endParaRPr lang="en-US" sz="2000" dirty="0">
              <a:solidFill>
                <a:srgbClr val="000000"/>
              </a:solidFill>
              <a:effectLst/>
              <a:ea typeface="Times New Roman" panose="02020603050405020304" pitchFamily="18" charset="0"/>
              <a:cs typeface="Aptos" panose="020B0004020202020204" pitchFamily="34" charset="0"/>
            </a:endParaRPr>
          </a:p>
          <a:p>
            <a:pPr marL="342900" marR="0" lvl="0" indent="-342900">
              <a:lnSpc>
                <a:spcPct val="105000"/>
              </a:lnSpc>
              <a:buFont typeface="Symbol" panose="05050102010706020507" pitchFamily="18" charset="2"/>
              <a:buChar char=""/>
            </a:pPr>
            <a:r>
              <a:rPr lang="en-US" sz="2000" dirty="0">
                <a:solidFill>
                  <a:srgbClr val="000000"/>
                </a:solidFill>
                <a:ea typeface="Times New Roman" panose="02020603050405020304" pitchFamily="18" charset="0"/>
                <a:cs typeface="Aptos" panose="020B0004020202020204" pitchFamily="34" charset="0"/>
              </a:rPr>
              <a:t>Allies matter</a:t>
            </a:r>
            <a:endParaRPr lang="en-US" sz="2000" dirty="0">
              <a:solidFill>
                <a:srgbClr val="000000"/>
              </a:solidFill>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76805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ABE471-47C3-77C4-CC47-A240672ED5E2}"/>
              </a:ext>
            </a:extLst>
          </p:cNvPr>
          <p:cNvSpPr/>
          <p:nvPr/>
        </p:nvSpPr>
        <p:spPr>
          <a:xfrm>
            <a:off x="12812" y="0"/>
            <a:ext cx="3851958" cy="6858000"/>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6" name="TextBox 5">
            <a:extLst>
              <a:ext uri="{FF2B5EF4-FFF2-40B4-BE49-F238E27FC236}">
                <a16:creationId xmlns:a16="http://schemas.microsoft.com/office/drawing/2014/main" id="{DFB96362-855C-7492-2C52-C43B41C5596B}"/>
              </a:ext>
            </a:extLst>
          </p:cNvPr>
          <p:cNvSpPr txBox="1"/>
          <p:nvPr/>
        </p:nvSpPr>
        <p:spPr>
          <a:xfrm>
            <a:off x="184419" y="576533"/>
            <a:ext cx="3508744" cy="1569660"/>
          </a:xfrm>
          <a:prstGeom prst="rect">
            <a:avLst/>
          </a:prstGeom>
          <a:noFill/>
        </p:spPr>
        <p:txBody>
          <a:bodyPr wrap="square" rtlCol="0">
            <a:spAutoFit/>
          </a:bodyPr>
          <a:lstStyle/>
          <a:p>
            <a:pPr algn="ctr"/>
            <a:r>
              <a:rPr lang="en-US" sz="3600" b="1" dirty="0">
                <a:solidFill>
                  <a:srgbClr val="1D2C44"/>
                </a:solidFill>
                <a:latin typeface="NeuzeitGroExtBla" pitchFamily="2" charset="77"/>
              </a:rPr>
              <a:t>Key Issue:</a:t>
            </a:r>
            <a:endParaRPr lang="en-US" sz="2239" dirty="0">
              <a:solidFill>
                <a:schemeClr val="bg1"/>
              </a:solidFill>
              <a:latin typeface="Averta Std PE" pitchFamily="2" charset="0"/>
              <a:ea typeface="Lato" panose="020F0502020204030203" pitchFamily="34" charset="0"/>
              <a:cs typeface="Lato" panose="020F0502020204030203" pitchFamily="34" charset="0"/>
            </a:endParaRPr>
          </a:p>
          <a:p>
            <a:pPr algn="ctr"/>
            <a:endParaRPr lang="en-US" sz="2800" dirty="0">
              <a:solidFill>
                <a:schemeClr val="bg1"/>
              </a:solidFill>
              <a:latin typeface="Averta Std PE" pitchFamily="2" charset="0"/>
              <a:ea typeface="Lato" panose="020F0502020204030203" pitchFamily="34" charset="0"/>
              <a:cs typeface="Lato" panose="020F0502020204030203" pitchFamily="34" charset="0"/>
            </a:endParaRPr>
          </a:p>
          <a:p>
            <a:pPr algn="ctr"/>
            <a:r>
              <a:rPr lang="en-US" sz="3200" b="1" dirty="0">
                <a:solidFill>
                  <a:schemeClr val="bg1"/>
                </a:solidFill>
                <a:latin typeface="Averta Std PE" pitchFamily="2" charset="0"/>
                <a:ea typeface="Lato" panose="020F0502020204030203" pitchFamily="34" charset="0"/>
                <a:cs typeface="Lato" panose="020F0502020204030203" pitchFamily="34" charset="0"/>
              </a:rPr>
              <a:t>TAXES</a:t>
            </a:r>
          </a:p>
        </p:txBody>
      </p:sp>
      <p:sp>
        <p:nvSpPr>
          <p:cNvPr id="7" name="TextBox 6">
            <a:extLst>
              <a:ext uri="{FF2B5EF4-FFF2-40B4-BE49-F238E27FC236}">
                <a16:creationId xmlns:a16="http://schemas.microsoft.com/office/drawing/2014/main" id="{09121478-6CC6-2197-1584-E20451E759B3}"/>
              </a:ext>
            </a:extLst>
          </p:cNvPr>
          <p:cNvSpPr txBox="1"/>
          <p:nvPr/>
        </p:nvSpPr>
        <p:spPr>
          <a:xfrm>
            <a:off x="417795" y="2459503"/>
            <a:ext cx="3634596" cy="2554545"/>
          </a:xfrm>
          <a:prstGeom prst="rect">
            <a:avLst/>
          </a:prstGeom>
          <a:noFill/>
        </p:spPr>
        <p:txBody>
          <a:bodyPr wrap="square" rtlCol="0">
            <a:spAutoFit/>
          </a:bodyPr>
          <a:lstStyle/>
          <a:p>
            <a:endParaRPr lang="en-US" sz="2000" dirty="0">
              <a:solidFill>
                <a:schemeClr val="tx2">
                  <a:lumMod val="90000"/>
                  <a:lumOff val="10000"/>
                </a:schemeClr>
              </a:solidFill>
              <a:latin typeface="Arial Black" panose="020B0A04020102020204" pitchFamily="34" charset="0"/>
            </a:endParaRPr>
          </a:p>
          <a:p>
            <a:pPr marL="342900" indent="-342900">
              <a:buFont typeface="Wingdings" panose="05000000000000000000" pitchFamily="2" charset="2"/>
              <a:buChar char="Ø"/>
            </a:pPr>
            <a:r>
              <a:rPr lang="en-US" sz="2000" dirty="0">
                <a:solidFill>
                  <a:schemeClr val="tx2">
                    <a:lumMod val="90000"/>
                    <a:lumOff val="10000"/>
                  </a:schemeClr>
                </a:solidFill>
                <a:latin typeface="Arial Black" panose="020B0A04020102020204" pitchFamily="34" charset="0"/>
              </a:rPr>
              <a:t>Economic Security</a:t>
            </a:r>
          </a:p>
          <a:p>
            <a:pPr marL="342900" indent="-342900">
              <a:buFont typeface="Wingdings" panose="05000000000000000000" pitchFamily="2" charset="2"/>
              <a:buChar char="Ø"/>
            </a:pPr>
            <a:endParaRPr lang="en-US" sz="2000" dirty="0">
              <a:solidFill>
                <a:schemeClr val="tx2">
                  <a:lumMod val="90000"/>
                  <a:lumOff val="10000"/>
                </a:schemeClr>
              </a:solidFill>
              <a:latin typeface="Arial Black" panose="020B0A04020102020204" pitchFamily="34" charset="0"/>
            </a:endParaRPr>
          </a:p>
          <a:p>
            <a:pPr marL="342900" indent="-342900">
              <a:buFont typeface="Wingdings" panose="05000000000000000000" pitchFamily="2" charset="2"/>
              <a:buChar char="Ø"/>
            </a:pPr>
            <a:r>
              <a:rPr lang="en-US" sz="2000" dirty="0">
                <a:solidFill>
                  <a:schemeClr val="tx2">
                    <a:lumMod val="90000"/>
                    <a:lumOff val="10000"/>
                  </a:schemeClr>
                </a:solidFill>
                <a:latin typeface="Arial Black" panose="020B0A04020102020204" pitchFamily="34" charset="0"/>
              </a:rPr>
              <a:t>Pro-worker</a:t>
            </a:r>
          </a:p>
          <a:p>
            <a:pPr marL="342900" indent="-342900">
              <a:buFont typeface="Wingdings" panose="05000000000000000000" pitchFamily="2" charset="2"/>
              <a:buChar char="Ø"/>
            </a:pPr>
            <a:endParaRPr lang="en-US" sz="2000" dirty="0">
              <a:solidFill>
                <a:schemeClr val="tx2">
                  <a:lumMod val="90000"/>
                  <a:lumOff val="10000"/>
                </a:schemeClr>
              </a:solidFill>
              <a:latin typeface="Arial Black" panose="020B0A04020102020204" pitchFamily="34" charset="0"/>
            </a:endParaRPr>
          </a:p>
          <a:p>
            <a:pPr marL="342900" indent="-342900">
              <a:buFont typeface="Wingdings" panose="05000000000000000000" pitchFamily="2" charset="2"/>
              <a:buChar char="Ø"/>
            </a:pPr>
            <a:r>
              <a:rPr lang="en-US" sz="2000" dirty="0">
                <a:solidFill>
                  <a:schemeClr val="tx2">
                    <a:lumMod val="90000"/>
                    <a:lumOff val="10000"/>
                  </a:schemeClr>
                </a:solidFill>
                <a:latin typeface="Arial Black" panose="020B0A04020102020204" pitchFamily="34" charset="0"/>
              </a:rPr>
              <a:t>Revenue</a:t>
            </a:r>
          </a:p>
          <a:p>
            <a:endParaRPr lang="en-US" sz="2000" dirty="0">
              <a:latin typeface="Arial Black" panose="020B0A04020102020204" pitchFamily="34" charset="0"/>
            </a:endParaRPr>
          </a:p>
          <a:p>
            <a:pPr marL="342900" indent="-342900">
              <a:buFont typeface="Wingdings" panose="05000000000000000000" pitchFamily="2" charset="2"/>
              <a:buChar char="Ø"/>
            </a:pPr>
            <a:endParaRPr lang="en-US" sz="2000" dirty="0">
              <a:latin typeface="Arial Black" panose="020B0A04020102020204" pitchFamily="34" charset="0"/>
            </a:endParaRPr>
          </a:p>
        </p:txBody>
      </p:sp>
      <p:pic>
        <p:nvPicPr>
          <p:cNvPr id="9" name="Picture 8">
            <a:extLst>
              <a:ext uri="{FF2B5EF4-FFF2-40B4-BE49-F238E27FC236}">
                <a16:creationId xmlns:a16="http://schemas.microsoft.com/office/drawing/2014/main" id="{90A1D3FF-ADCF-1DF8-52AC-B32EC6D9D777}"/>
              </a:ext>
            </a:extLst>
          </p:cNvPr>
          <p:cNvPicPr>
            <a:picLocks noChangeAspect="1"/>
          </p:cNvPicPr>
          <p:nvPr/>
        </p:nvPicPr>
        <p:blipFill>
          <a:blip r:embed="rId2"/>
          <a:stretch>
            <a:fillRect/>
          </a:stretch>
        </p:blipFill>
        <p:spPr>
          <a:xfrm>
            <a:off x="4240012" y="344714"/>
            <a:ext cx="3466388" cy="2639633"/>
          </a:xfrm>
          <a:prstGeom prst="rect">
            <a:avLst/>
          </a:prstGeom>
        </p:spPr>
      </p:pic>
      <p:pic>
        <p:nvPicPr>
          <p:cNvPr id="10" name="Picture 9">
            <a:extLst>
              <a:ext uri="{FF2B5EF4-FFF2-40B4-BE49-F238E27FC236}">
                <a16:creationId xmlns:a16="http://schemas.microsoft.com/office/drawing/2014/main" id="{D9028D17-C324-1619-F46F-EE4B5B38A07F}"/>
              </a:ext>
            </a:extLst>
          </p:cNvPr>
          <p:cNvPicPr>
            <a:picLocks noChangeAspect="1"/>
          </p:cNvPicPr>
          <p:nvPr/>
        </p:nvPicPr>
        <p:blipFill>
          <a:blip r:embed="rId3"/>
          <a:stretch>
            <a:fillRect/>
          </a:stretch>
        </p:blipFill>
        <p:spPr>
          <a:xfrm>
            <a:off x="7768092" y="1664530"/>
            <a:ext cx="4317127" cy="4886513"/>
          </a:xfrm>
          <a:prstGeom prst="rect">
            <a:avLst/>
          </a:prstGeom>
        </p:spPr>
      </p:pic>
      <p:sp>
        <p:nvSpPr>
          <p:cNvPr id="11" name="TextBox 10">
            <a:extLst>
              <a:ext uri="{FF2B5EF4-FFF2-40B4-BE49-F238E27FC236}">
                <a16:creationId xmlns:a16="http://schemas.microsoft.com/office/drawing/2014/main" id="{1933FB3D-5A6E-06F1-707C-ADC8D78AF757}"/>
              </a:ext>
            </a:extLst>
          </p:cNvPr>
          <p:cNvSpPr txBox="1"/>
          <p:nvPr/>
        </p:nvSpPr>
        <p:spPr>
          <a:xfrm>
            <a:off x="6253880" y="3429000"/>
            <a:ext cx="1593152" cy="769441"/>
          </a:xfrm>
          <a:prstGeom prst="rect">
            <a:avLst/>
          </a:prstGeom>
          <a:noFill/>
        </p:spPr>
        <p:txBody>
          <a:bodyPr wrap="square" rtlCol="0">
            <a:spAutoFit/>
          </a:bodyPr>
          <a:lstStyle/>
          <a:p>
            <a:r>
              <a:rPr lang="en-US" sz="4400" dirty="0">
                <a:solidFill>
                  <a:schemeClr val="tx2"/>
                </a:solidFill>
                <a:latin typeface="Arial Black" panose="020B0A04020102020204" pitchFamily="34" charset="0"/>
              </a:rPr>
              <a:t>VS.</a:t>
            </a:r>
          </a:p>
        </p:txBody>
      </p:sp>
    </p:spTree>
    <p:extLst>
      <p:ext uri="{BB962C8B-B14F-4D97-AF65-F5344CB8AC3E}">
        <p14:creationId xmlns:p14="http://schemas.microsoft.com/office/powerpoint/2010/main" val="201400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448040-21CE-EB2C-A0C9-6B58AF7CFC8A}"/>
              </a:ext>
            </a:extLst>
          </p:cNvPr>
          <p:cNvSpPr/>
          <p:nvPr/>
        </p:nvSpPr>
        <p:spPr>
          <a:xfrm>
            <a:off x="0" y="0"/>
            <a:ext cx="3966358" cy="6857999"/>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5669"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3407D65-8365-6088-E406-91E741953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11" y="346728"/>
            <a:ext cx="3601536" cy="20276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86606C-702D-A645-A92B-AF7BBDF29A4D}"/>
              </a:ext>
            </a:extLst>
          </p:cNvPr>
          <p:cNvSpPr txBox="1"/>
          <p:nvPr/>
        </p:nvSpPr>
        <p:spPr>
          <a:xfrm>
            <a:off x="1398719" y="2614234"/>
            <a:ext cx="1401289"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NeuzeitGroExtBla" panose="00000A00000000000000" pitchFamily="50" charset="0"/>
                <a:ea typeface="+mn-ea"/>
                <a:cs typeface="+mn-cs"/>
              </a:rPr>
              <a:t>TAXES</a:t>
            </a:r>
          </a:p>
        </p:txBody>
      </p:sp>
      <p:pic>
        <p:nvPicPr>
          <p:cNvPr id="5" name="Picture 4">
            <a:extLst>
              <a:ext uri="{FF2B5EF4-FFF2-40B4-BE49-F238E27FC236}">
                <a16:creationId xmlns:a16="http://schemas.microsoft.com/office/drawing/2014/main" id="{C52CD71C-E9D9-BB38-C953-DCD92E18E5E0}"/>
              </a:ext>
            </a:extLst>
          </p:cNvPr>
          <p:cNvPicPr>
            <a:picLocks noChangeAspect="1"/>
          </p:cNvPicPr>
          <p:nvPr/>
        </p:nvPicPr>
        <p:blipFill>
          <a:blip r:embed="rId3"/>
          <a:stretch>
            <a:fillRect/>
          </a:stretch>
        </p:blipFill>
        <p:spPr>
          <a:xfrm>
            <a:off x="4085438" y="138532"/>
            <a:ext cx="8059718" cy="6367177"/>
          </a:xfrm>
          <a:prstGeom prst="rect">
            <a:avLst/>
          </a:prstGeom>
        </p:spPr>
      </p:pic>
    </p:spTree>
    <p:extLst>
      <p:ext uri="{BB962C8B-B14F-4D97-AF65-F5344CB8AC3E}">
        <p14:creationId xmlns:p14="http://schemas.microsoft.com/office/powerpoint/2010/main" val="107493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0B0ABE-ED46-1547-7C61-96DA691BC21B}"/>
              </a:ext>
            </a:extLst>
          </p:cNvPr>
          <p:cNvSpPr txBox="1"/>
          <p:nvPr/>
        </p:nvSpPr>
        <p:spPr>
          <a:xfrm>
            <a:off x="1192365" y="4152952"/>
            <a:ext cx="4667259" cy="3139321"/>
          </a:xfrm>
          <a:prstGeom prst="rect">
            <a:avLst/>
          </a:prstGeom>
          <a:noFill/>
        </p:spPr>
        <p:txBody>
          <a:bodyPr wrap="square" rtlCol="0">
            <a:spAutoFit/>
          </a:bodyPr>
          <a:lstStyle/>
          <a:p>
            <a:pPr marL="285750" indent="-285750">
              <a:buFont typeface="Wingdings" panose="05000000000000000000" pitchFamily="2" charset="2"/>
              <a:buChar char="q"/>
            </a:pPr>
            <a:r>
              <a:rPr lang="en-US" dirty="0" err="1">
                <a:solidFill>
                  <a:schemeClr val="tx2">
                    <a:lumMod val="75000"/>
                    <a:lumOff val="25000"/>
                  </a:schemeClr>
                </a:solidFill>
                <a:latin typeface="Arial Black" panose="020B0A04020102020204" pitchFamily="34" charset="0"/>
              </a:rPr>
              <a:t>199A</a:t>
            </a:r>
            <a:r>
              <a:rPr lang="en-US" dirty="0">
                <a:solidFill>
                  <a:schemeClr val="tx2">
                    <a:lumMod val="75000"/>
                    <a:lumOff val="25000"/>
                  </a:schemeClr>
                </a:solidFill>
                <a:latin typeface="Arial Black" panose="020B0A04020102020204" pitchFamily="34" charset="0"/>
              </a:rPr>
              <a:t> – Small business deduction</a:t>
            </a:r>
          </a:p>
          <a:p>
            <a:pPr marL="285750" indent="-285750">
              <a:buFont typeface="Wingdings" panose="05000000000000000000" pitchFamily="2" charset="2"/>
              <a:buChar char="q"/>
            </a:pPr>
            <a:r>
              <a:rPr lang="en-US" dirty="0">
                <a:solidFill>
                  <a:schemeClr val="tx2">
                    <a:lumMod val="75000"/>
                    <a:lumOff val="25000"/>
                  </a:schemeClr>
                </a:solidFill>
                <a:latin typeface="Arial Black" panose="020B0A04020102020204" pitchFamily="34" charset="0"/>
              </a:rPr>
              <a:t>SALT vs.  corporate Salt</a:t>
            </a:r>
          </a:p>
          <a:p>
            <a:pPr marL="285750" indent="-285750">
              <a:buFont typeface="Wingdings" panose="05000000000000000000" pitchFamily="2" charset="2"/>
              <a:buChar char="q"/>
            </a:pPr>
            <a:r>
              <a:rPr lang="en-US" dirty="0">
                <a:solidFill>
                  <a:schemeClr val="tx2">
                    <a:lumMod val="75000"/>
                    <a:lumOff val="25000"/>
                  </a:schemeClr>
                </a:solidFill>
                <a:latin typeface="Arial Black" panose="020B0A04020102020204" pitchFamily="34" charset="0"/>
              </a:rPr>
              <a:t>LIFO</a:t>
            </a:r>
          </a:p>
          <a:p>
            <a:pPr marL="285750" indent="-285750">
              <a:buFont typeface="Wingdings" panose="05000000000000000000" pitchFamily="2" charset="2"/>
              <a:buChar char="q"/>
            </a:pPr>
            <a:r>
              <a:rPr lang="en-US" dirty="0">
                <a:solidFill>
                  <a:schemeClr val="tx2">
                    <a:lumMod val="75000"/>
                    <a:lumOff val="25000"/>
                  </a:schemeClr>
                </a:solidFill>
                <a:latin typeface="Arial Black" panose="020B0A04020102020204" pitchFamily="34" charset="0"/>
              </a:rPr>
              <a:t>Estate tax</a:t>
            </a:r>
          </a:p>
          <a:p>
            <a:pPr marL="285750" indent="-285750">
              <a:buFont typeface="Wingdings" panose="05000000000000000000" pitchFamily="2" charset="2"/>
              <a:buChar char="q"/>
            </a:pPr>
            <a:r>
              <a:rPr lang="en-US" dirty="0">
                <a:solidFill>
                  <a:schemeClr val="tx2">
                    <a:lumMod val="75000"/>
                    <a:lumOff val="25000"/>
                  </a:schemeClr>
                </a:solidFill>
                <a:latin typeface="Arial Black" panose="020B0A04020102020204" pitchFamily="34" charset="0"/>
              </a:rPr>
              <a:t>Surtax on non-US companies</a:t>
            </a:r>
          </a:p>
          <a:p>
            <a:pPr marL="285750" indent="-285750">
              <a:buFont typeface="Wingdings" panose="05000000000000000000" pitchFamily="2" charset="2"/>
              <a:buChar char="q"/>
            </a:pPr>
            <a:r>
              <a:rPr lang="en-US" dirty="0">
                <a:solidFill>
                  <a:schemeClr val="tx2">
                    <a:lumMod val="75000"/>
                    <a:lumOff val="25000"/>
                  </a:schemeClr>
                </a:solidFill>
                <a:latin typeface="Arial Black" panose="020B0A04020102020204" pitchFamily="34" charset="0"/>
              </a:rPr>
              <a:t>Tariffs</a:t>
            </a:r>
          </a:p>
          <a:p>
            <a:r>
              <a:rPr lang="en-US" dirty="0">
                <a:solidFill>
                  <a:schemeClr val="tx2">
                    <a:lumMod val="75000"/>
                    <a:lumOff val="25000"/>
                  </a:schemeClr>
                </a:solidFill>
                <a:latin typeface="Arial Black" panose="020B0A04020102020204" pitchFamily="34" charset="0"/>
              </a:rPr>
              <a:t>					</a:t>
            </a:r>
          </a:p>
          <a:p>
            <a:pPr marL="285750" indent="-285750">
              <a:buFont typeface="Wingdings" panose="05000000000000000000" pitchFamily="2" charset="2"/>
              <a:buChar char="q"/>
            </a:pPr>
            <a:endParaRPr lang="en-US" dirty="0"/>
          </a:p>
          <a:p>
            <a:endParaRPr lang="en-US" dirty="0"/>
          </a:p>
          <a:p>
            <a:endParaRPr lang="en-US" dirty="0"/>
          </a:p>
        </p:txBody>
      </p:sp>
      <p:pic>
        <p:nvPicPr>
          <p:cNvPr id="6" name="Picture 5">
            <a:extLst>
              <a:ext uri="{FF2B5EF4-FFF2-40B4-BE49-F238E27FC236}">
                <a16:creationId xmlns:a16="http://schemas.microsoft.com/office/drawing/2014/main" id="{4B4B48FE-C7AB-B493-2CB4-7C873B6954F9}"/>
              </a:ext>
            </a:extLst>
          </p:cNvPr>
          <p:cNvPicPr>
            <a:picLocks noChangeAspect="1"/>
          </p:cNvPicPr>
          <p:nvPr/>
        </p:nvPicPr>
        <p:blipFill>
          <a:blip r:embed="rId2"/>
          <a:stretch>
            <a:fillRect/>
          </a:stretch>
        </p:blipFill>
        <p:spPr>
          <a:xfrm>
            <a:off x="1833735" y="1135387"/>
            <a:ext cx="8484295" cy="2811462"/>
          </a:xfrm>
          <a:prstGeom prst="rect">
            <a:avLst/>
          </a:prstGeom>
        </p:spPr>
      </p:pic>
      <p:sp>
        <p:nvSpPr>
          <p:cNvPr id="7" name="TextBox 6">
            <a:extLst>
              <a:ext uri="{FF2B5EF4-FFF2-40B4-BE49-F238E27FC236}">
                <a16:creationId xmlns:a16="http://schemas.microsoft.com/office/drawing/2014/main" id="{2A06705E-282D-CBEA-6C59-54FA604512AD}"/>
              </a:ext>
            </a:extLst>
          </p:cNvPr>
          <p:cNvSpPr txBox="1"/>
          <p:nvPr/>
        </p:nvSpPr>
        <p:spPr>
          <a:xfrm>
            <a:off x="4172321" y="263672"/>
            <a:ext cx="4158114" cy="707886"/>
          </a:xfrm>
          <a:prstGeom prst="rect">
            <a:avLst/>
          </a:prstGeom>
          <a:noFill/>
        </p:spPr>
        <p:txBody>
          <a:bodyPr wrap="square" rtlCol="0">
            <a:spAutoFit/>
          </a:bodyPr>
          <a:lstStyle/>
          <a:p>
            <a:r>
              <a:rPr lang="en-US" sz="4000" dirty="0">
                <a:solidFill>
                  <a:schemeClr val="tx2">
                    <a:lumMod val="90000"/>
                    <a:lumOff val="10000"/>
                  </a:schemeClr>
                </a:solidFill>
                <a:latin typeface="NeuzeitGroExtBla" panose="00000A00000000000000" pitchFamily="50" charset="0"/>
              </a:rPr>
              <a:t>ADJUSTING THE DIALS</a:t>
            </a:r>
          </a:p>
        </p:txBody>
      </p:sp>
      <p:sp>
        <p:nvSpPr>
          <p:cNvPr id="2" name="TextBox 1">
            <a:extLst>
              <a:ext uri="{FF2B5EF4-FFF2-40B4-BE49-F238E27FC236}">
                <a16:creationId xmlns:a16="http://schemas.microsoft.com/office/drawing/2014/main" id="{E5A0CC0A-B3D3-CAB4-6D9B-64A2958AA985}"/>
              </a:ext>
            </a:extLst>
          </p:cNvPr>
          <p:cNvSpPr txBox="1"/>
          <p:nvPr/>
        </p:nvSpPr>
        <p:spPr>
          <a:xfrm>
            <a:off x="7092422" y="4245284"/>
            <a:ext cx="8150131" cy="1477328"/>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schemeClr val="tx2">
                    <a:lumMod val="75000"/>
                    <a:lumOff val="25000"/>
                  </a:schemeClr>
                </a:solidFill>
                <a:latin typeface="Arial Black" panose="020B0A04020102020204" pitchFamily="34" charset="0"/>
              </a:rPr>
              <a:t>Capital Gains</a:t>
            </a:r>
          </a:p>
          <a:p>
            <a:pPr marL="285750" indent="-285750">
              <a:buFont typeface="Wingdings" panose="05000000000000000000" pitchFamily="2" charset="2"/>
              <a:buChar char="q"/>
            </a:pPr>
            <a:r>
              <a:rPr lang="en-US" dirty="0">
                <a:solidFill>
                  <a:schemeClr val="tx2">
                    <a:lumMod val="75000"/>
                    <a:lumOff val="25000"/>
                  </a:schemeClr>
                </a:solidFill>
                <a:latin typeface="Arial Black" panose="020B0A04020102020204" pitchFamily="34" charset="0"/>
              </a:rPr>
              <a:t>Carried Interest</a:t>
            </a:r>
          </a:p>
          <a:p>
            <a:pPr marL="285750" indent="-285750">
              <a:buFont typeface="Wingdings" panose="05000000000000000000" pitchFamily="2" charset="2"/>
              <a:buChar char="q"/>
            </a:pPr>
            <a:r>
              <a:rPr lang="en-US" dirty="0">
                <a:solidFill>
                  <a:schemeClr val="tx2">
                    <a:lumMod val="75000"/>
                    <a:lumOff val="25000"/>
                  </a:schemeClr>
                </a:solidFill>
                <a:latin typeface="Arial Black" panose="020B0A04020102020204" pitchFamily="34" charset="0"/>
              </a:rPr>
              <a:t>Overtime Pay</a:t>
            </a:r>
          </a:p>
          <a:p>
            <a:pPr marL="285750" indent="-285750">
              <a:buFont typeface="Wingdings" panose="05000000000000000000" pitchFamily="2" charset="2"/>
              <a:buChar char="q"/>
            </a:pPr>
            <a:r>
              <a:rPr lang="en-US" dirty="0">
                <a:solidFill>
                  <a:schemeClr val="tx2">
                    <a:lumMod val="75000"/>
                    <a:lumOff val="25000"/>
                  </a:schemeClr>
                </a:solidFill>
                <a:latin typeface="Arial Black" panose="020B0A04020102020204" pitchFamily="34" charset="0"/>
              </a:rPr>
              <a:t>Taxes on Tips</a:t>
            </a:r>
          </a:p>
          <a:p>
            <a:pPr marL="285750" indent="-285750">
              <a:buFont typeface="Wingdings" panose="05000000000000000000" pitchFamily="2" charset="2"/>
              <a:buChar char="q"/>
            </a:pPr>
            <a:r>
              <a:rPr lang="en-US" dirty="0">
                <a:solidFill>
                  <a:schemeClr val="tx2">
                    <a:lumMod val="75000"/>
                    <a:lumOff val="25000"/>
                  </a:schemeClr>
                </a:solidFill>
                <a:latin typeface="Arial Black" panose="020B0A04020102020204" pitchFamily="34" charset="0"/>
              </a:rPr>
              <a:t>GILTI – international taxes 				</a:t>
            </a:r>
            <a:endParaRPr lang="en-US" dirty="0"/>
          </a:p>
        </p:txBody>
      </p:sp>
    </p:spTree>
    <p:extLst>
      <p:ext uri="{BB962C8B-B14F-4D97-AF65-F5344CB8AC3E}">
        <p14:creationId xmlns:p14="http://schemas.microsoft.com/office/powerpoint/2010/main" val="378296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6A6C2B-7692-2D2A-DEC1-4E0FA56BA7FB}"/>
              </a:ext>
            </a:extLst>
          </p:cNvPr>
          <p:cNvPicPr>
            <a:picLocks noChangeAspect="1"/>
          </p:cNvPicPr>
          <p:nvPr/>
        </p:nvPicPr>
        <p:blipFill>
          <a:blip r:embed="rId3"/>
          <a:stretch>
            <a:fillRect/>
          </a:stretch>
        </p:blipFill>
        <p:spPr>
          <a:xfrm>
            <a:off x="255178" y="366845"/>
            <a:ext cx="3999322" cy="2228709"/>
          </a:xfrm>
          <a:prstGeom prst="rect">
            <a:avLst/>
          </a:prstGeom>
        </p:spPr>
      </p:pic>
      <p:sp>
        <p:nvSpPr>
          <p:cNvPr id="5" name="TextBox 4">
            <a:extLst>
              <a:ext uri="{FF2B5EF4-FFF2-40B4-BE49-F238E27FC236}">
                <a16:creationId xmlns:a16="http://schemas.microsoft.com/office/drawing/2014/main" id="{15EBC547-8825-4106-CA56-921D34D65291}"/>
              </a:ext>
            </a:extLst>
          </p:cNvPr>
          <p:cNvSpPr txBox="1"/>
          <p:nvPr/>
        </p:nvSpPr>
        <p:spPr>
          <a:xfrm>
            <a:off x="2500704" y="403490"/>
            <a:ext cx="8429301" cy="707886"/>
          </a:xfrm>
          <a:prstGeom prst="rect">
            <a:avLst/>
          </a:prstGeom>
          <a:noFill/>
        </p:spPr>
        <p:txBody>
          <a:bodyPr wrap="square" rtlCol="0">
            <a:spAutoFit/>
          </a:bodyPr>
          <a:lstStyle/>
          <a:p>
            <a:pPr algn="ctr"/>
            <a:r>
              <a:rPr lang="en-US" sz="4000" dirty="0">
                <a:solidFill>
                  <a:srgbClr val="1C2C45"/>
                </a:solidFill>
                <a:latin typeface="NeuzeitGroExtBla" panose="00000A00000000000000" pitchFamily="50" charset="0"/>
              </a:rPr>
              <a:t>WAREHOUSE Issues</a:t>
            </a:r>
          </a:p>
        </p:txBody>
      </p:sp>
      <p:sp>
        <p:nvSpPr>
          <p:cNvPr id="8" name="TextBox 7">
            <a:extLst>
              <a:ext uri="{FF2B5EF4-FFF2-40B4-BE49-F238E27FC236}">
                <a16:creationId xmlns:a16="http://schemas.microsoft.com/office/drawing/2014/main" id="{9CC04635-2CE9-6158-0EFE-B9A0AEF35641}"/>
              </a:ext>
            </a:extLst>
          </p:cNvPr>
          <p:cNvSpPr txBox="1"/>
          <p:nvPr/>
        </p:nvSpPr>
        <p:spPr>
          <a:xfrm>
            <a:off x="183983" y="3309118"/>
            <a:ext cx="6460177" cy="2677656"/>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chemeClr val="accent1">
                    <a:lumMod val="50000"/>
                  </a:schemeClr>
                </a:solidFill>
                <a:latin typeface="NeuzeitGroExtBla" panose="00000A00000000000000" pitchFamily="50" charset="0"/>
              </a:rPr>
              <a:t>Warehouse Worker Protection Act</a:t>
            </a:r>
          </a:p>
          <a:p>
            <a:pPr marL="457200" indent="-457200">
              <a:buFont typeface="Wingdings" panose="05000000000000000000" pitchFamily="2" charset="2"/>
              <a:buChar char="§"/>
            </a:pPr>
            <a:r>
              <a:rPr lang="en-US" sz="2400" i="1" dirty="0">
                <a:solidFill>
                  <a:schemeClr val="accent1">
                    <a:lumMod val="50000"/>
                  </a:schemeClr>
                </a:solidFill>
                <a:latin typeface="NeuzeitGroExtBla" panose="00000A00000000000000" pitchFamily="50" charset="0"/>
              </a:rPr>
              <a:t>EMD Sales, Inc. V. </a:t>
            </a:r>
            <a:r>
              <a:rPr lang="en-US" sz="2400" i="1" dirty="0" err="1">
                <a:solidFill>
                  <a:schemeClr val="accent1">
                    <a:lumMod val="50000"/>
                  </a:schemeClr>
                </a:solidFill>
                <a:latin typeface="NeuzeitGroExtBla" panose="00000A00000000000000" pitchFamily="50" charset="0"/>
              </a:rPr>
              <a:t>Carerra</a:t>
            </a:r>
            <a:endParaRPr lang="en-US" sz="2400" i="1" dirty="0">
              <a:solidFill>
                <a:schemeClr val="accent1">
                  <a:lumMod val="50000"/>
                </a:schemeClr>
              </a:solidFill>
              <a:latin typeface="NeuzeitGroExtBla" panose="00000A00000000000000" pitchFamily="50" charset="0"/>
            </a:endParaRPr>
          </a:p>
          <a:p>
            <a:pPr marL="457200" indent="-457200">
              <a:buFont typeface="Wingdings" panose="05000000000000000000" pitchFamily="2" charset="2"/>
              <a:buChar char="§"/>
            </a:pPr>
            <a:r>
              <a:rPr lang="en-US" sz="2400" dirty="0">
                <a:solidFill>
                  <a:schemeClr val="accent1">
                    <a:lumMod val="50000"/>
                  </a:schemeClr>
                </a:solidFill>
                <a:latin typeface="NeuzeitGroExtBla" panose="00000A00000000000000" pitchFamily="50" charset="0"/>
              </a:rPr>
              <a:t>LIFO</a:t>
            </a:r>
          </a:p>
          <a:p>
            <a:pPr marL="457200" indent="-457200">
              <a:buFont typeface="Wingdings" panose="05000000000000000000" pitchFamily="2" charset="2"/>
              <a:buChar char="§"/>
            </a:pPr>
            <a:r>
              <a:rPr lang="en-US" sz="2400" dirty="0">
                <a:solidFill>
                  <a:schemeClr val="accent1">
                    <a:lumMod val="50000"/>
                  </a:schemeClr>
                </a:solidFill>
                <a:latin typeface="NeuzeitGroExtBla" panose="00000A00000000000000" pitchFamily="50" charset="0"/>
              </a:rPr>
              <a:t>Supply Chain </a:t>
            </a:r>
          </a:p>
          <a:p>
            <a:pPr marL="457200" indent="-457200">
              <a:buFont typeface="Wingdings" panose="05000000000000000000" pitchFamily="2" charset="2"/>
              <a:buChar char="§"/>
            </a:pPr>
            <a:r>
              <a:rPr lang="en-US" sz="2400" dirty="0">
                <a:solidFill>
                  <a:schemeClr val="accent1">
                    <a:lumMod val="50000"/>
                  </a:schemeClr>
                </a:solidFill>
                <a:latin typeface="NeuzeitGroExtBla" panose="00000A00000000000000" pitchFamily="50" charset="0"/>
              </a:rPr>
              <a:t>Warehouse Zoning</a:t>
            </a:r>
          </a:p>
          <a:p>
            <a:pPr marL="457200" indent="-457200">
              <a:buFont typeface="Wingdings" panose="05000000000000000000" pitchFamily="2" charset="2"/>
              <a:buChar char="§"/>
            </a:pPr>
            <a:r>
              <a:rPr lang="en-US" sz="2400" dirty="0">
                <a:solidFill>
                  <a:schemeClr val="accent1">
                    <a:lumMod val="50000"/>
                  </a:schemeClr>
                </a:solidFill>
                <a:latin typeface="NeuzeitGroExtBla" panose="00000A00000000000000" pitchFamily="50" charset="0"/>
              </a:rPr>
              <a:t>Heat Rule</a:t>
            </a:r>
          </a:p>
          <a:p>
            <a:pPr marL="457200" indent="-457200">
              <a:buFont typeface="Wingdings" panose="05000000000000000000" pitchFamily="2" charset="2"/>
              <a:buChar char="§"/>
            </a:pPr>
            <a:endParaRPr lang="en-US" sz="2400" dirty="0">
              <a:solidFill>
                <a:schemeClr val="accent1">
                  <a:lumMod val="50000"/>
                </a:schemeClr>
              </a:solidFill>
              <a:latin typeface="NeuzeitGroExtBla" panose="00000A00000000000000" pitchFamily="50" charset="0"/>
            </a:endParaRPr>
          </a:p>
        </p:txBody>
      </p:sp>
      <p:sp>
        <p:nvSpPr>
          <p:cNvPr id="2" name="Footer Placeholder 2">
            <a:extLst>
              <a:ext uri="{FF2B5EF4-FFF2-40B4-BE49-F238E27FC236}">
                <a16:creationId xmlns:a16="http://schemas.microsoft.com/office/drawing/2014/main" id="{99796555-0CD4-80E7-42F1-88746012431F}"/>
              </a:ext>
            </a:extLst>
          </p:cNvPr>
          <p:cNvSpPr txBox="1">
            <a:spLocks/>
          </p:cNvSpPr>
          <p:nvPr/>
        </p:nvSpPr>
        <p:spPr>
          <a:xfrm>
            <a:off x="8314030" y="6496213"/>
            <a:ext cx="3616017" cy="3617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a:latin typeface="Averta Std PE Bold"/>
              </a:rPr>
              <a:t>NATIONAL ASSOCIATION OF WHOLESALER-DISTRIBUTORS (NAW)</a:t>
            </a:r>
          </a:p>
        </p:txBody>
      </p:sp>
      <p:sp>
        <p:nvSpPr>
          <p:cNvPr id="4" name="Slide Number Placeholder 3">
            <a:extLst>
              <a:ext uri="{FF2B5EF4-FFF2-40B4-BE49-F238E27FC236}">
                <a16:creationId xmlns:a16="http://schemas.microsoft.com/office/drawing/2014/main" id="{04A09ED7-18BC-6C8D-E0FB-EB0E3ECD3EDE}"/>
              </a:ext>
            </a:extLst>
          </p:cNvPr>
          <p:cNvSpPr txBox="1">
            <a:spLocks/>
          </p:cNvSpPr>
          <p:nvPr/>
        </p:nvSpPr>
        <p:spPr>
          <a:xfrm>
            <a:off x="11824036" y="6496213"/>
            <a:ext cx="367963" cy="361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AAFFDC-8301-DC47-BC9E-03D488D780B0}" type="slidenum">
              <a:rPr lang="en-US" sz="1000" b="1" smtClean="0">
                <a:latin typeface="Averta Std PE Bold"/>
              </a:rPr>
              <a:pPr/>
              <a:t>14</a:t>
            </a:fld>
            <a:endParaRPr lang="en-US" sz="1000" b="1">
              <a:latin typeface="Averta Std PE Bold"/>
            </a:endParaRPr>
          </a:p>
        </p:txBody>
      </p:sp>
      <p:pic>
        <p:nvPicPr>
          <p:cNvPr id="10" name="Picture 9">
            <a:extLst>
              <a:ext uri="{FF2B5EF4-FFF2-40B4-BE49-F238E27FC236}">
                <a16:creationId xmlns:a16="http://schemas.microsoft.com/office/drawing/2014/main" id="{FF8BA9B1-6C83-B311-BE1E-ADBC538E6CAA}"/>
              </a:ext>
            </a:extLst>
          </p:cNvPr>
          <p:cNvPicPr>
            <a:picLocks noChangeAspect="1"/>
          </p:cNvPicPr>
          <p:nvPr/>
        </p:nvPicPr>
        <p:blipFill>
          <a:blip r:embed="rId4"/>
          <a:stretch>
            <a:fillRect/>
          </a:stretch>
        </p:blipFill>
        <p:spPr>
          <a:xfrm>
            <a:off x="4674652" y="1457389"/>
            <a:ext cx="7333365" cy="4692810"/>
          </a:xfrm>
          <a:prstGeom prst="rect">
            <a:avLst/>
          </a:prstGeom>
        </p:spPr>
      </p:pic>
    </p:spTree>
    <p:extLst>
      <p:ext uri="{BB962C8B-B14F-4D97-AF65-F5344CB8AC3E}">
        <p14:creationId xmlns:p14="http://schemas.microsoft.com/office/powerpoint/2010/main" val="1887904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A994455-9456-DE40-A470-B8B900C4C363}"/>
              </a:ext>
            </a:extLst>
          </p:cNvPr>
          <p:cNvSpPr/>
          <p:nvPr/>
        </p:nvSpPr>
        <p:spPr>
          <a:xfrm>
            <a:off x="0" y="1"/>
            <a:ext cx="3682768" cy="6857999"/>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75133" rtl="0" eaLnBrk="1" latinLnBrk="0" hangingPunct="1">
              <a:defRPr sz="1477" kern="1200">
                <a:solidFill>
                  <a:schemeClr val="tx1"/>
                </a:solidFill>
                <a:latin typeface="+mn-lt"/>
                <a:ea typeface="+mn-ea"/>
                <a:cs typeface="+mn-cs"/>
              </a:defRPr>
            </a:lvl1pPr>
            <a:lvl2pPr marL="375133" algn="l" defTabSz="375133" rtl="0" eaLnBrk="1" latinLnBrk="0" hangingPunct="1">
              <a:defRPr sz="1477" kern="1200">
                <a:solidFill>
                  <a:schemeClr val="tx1"/>
                </a:solidFill>
                <a:latin typeface="+mn-lt"/>
                <a:ea typeface="+mn-ea"/>
                <a:cs typeface="+mn-cs"/>
              </a:defRPr>
            </a:lvl2pPr>
            <a:lvl3pPr marL="750265" algn="l" defTabSz="375133" rtl="0" eaLnBrk="1" latinLnBrk="0" hangingPunct="1">
              <a:defRPr sz="1477" kern="1200">
                <a:solidFill>
                  <a:schemeClr val="tx1"/>
                </a:solidFill>
                <a:latin typeface="+mn-lt"/>
                <a:ea typeface="+mn-ea"/>
                <a:cs typeface="+mn-cs"/>
              </a:defRPr>
            </a:lvl3pPr>
            <a:lvl4pPr marL="1125398" algn="l" defTabSz="375133" rtl="0" eaLnBrk="1" latinLnBrk="0" hangingPunct="1">
              <a:defRPr sz="1477" kern="1200">
                <a:solidFill>
                  <a:schemeClr val="tx1"/>
                </a:solidFill>
                <a:latin typeface="+mn-lt"/>
                <a:ea typeface="+mn-ea"/>
                <a:cs typeface="+mn-cs"/>
              </a:defRPr>
            </a:lvl4pPr>
            <a:lvl5pPr marL="1500530" algn="l" defTabSz="375133" rtl="0" eaLnBrk="1" latinLnBrk="0" hangingPunct="1">
              <a:defRPr sz="1477" kern="1200">
                <a:solidFill>
                  <a:schemeClr val="tx1"/>
                </a:solidFill>
                <a:latin typeface="+mn-lt"/>
                <a:ea typeface="+mn-ea"/>
                <a:cs typeface="+mn-cs"/>
              </a:defRPr>
            </a:lvl5pPr>
            <a:lvl6pPr marL="1875663" algn="l" defTabSz="375133" rtl="0" eaLnBrk="1" latinLnBrk="0" hangingPunct="1">
              <a:defRPr sz="1477" kern="1200">
                <a:solidFill>
                  <a:schemeClr val="tx1"/>
                </a:solidFill>
                <a:latin typeface="+mn-lt"/>
                <a:ea typeface="+mn-ea"/>
                <a:cs typeface="+mn-cs"/>
              </a:defRPr>
            </a:lvl6pPr>
            <a:lvl7pPr marL="2250796" algn="l" defTabSz="375133" rtl="0" eaLnBrk="1" latinLnBrk="0" hangingPunct="1">
              <a:defRPr sz="1477" kern="1200">
                <a:solidFill>
                  <a:schemeClr val="tx1"/>
                </a:solidFill>
                <a:latin typeface="+mn-lt"/>
                <a:ea typeface="+mn-ea"/>
                <a:cs typeface="+mn-cs"/>
              </a:defRPr>
            </a:lvl7pPr>
            <a:lvl8pPr marL="2625928" algn="l" defTabSz="375133" rtl="0" eaLnBrk="1" latinLnBrk="0" hangingPunct="1">
              <a:defRPr sz="1477" kern="1200">
                <a:solidFill>
                  <a:schemeClr val="tx1"/>
                </a:solidFill>
                <a:latin typeface="+mn-lt"/>
                <a:ea typeface="+mn-ea"/>
                <a:cs typeface="+mn-cs"/>
              </a:defRPr>
            </a:lvl8pPr>
            <a:lvl9pPr marL="3001061" algn="l" defTabSz="375133" rtl="0" eaLnBrk="1" latinLnBrk="0" hangingPunct="1">
              <a:defRPr sz="1477" kern="1200">
                <a:solidFill>
                  <a:schemeClr val="tx1"/>
                </a:solidFill>
                <a:latin typeface="+mn-lt"/>
                <a:ea typeface="+mn-ea"/>
                <a:cs typeface="+mn-cs"/>
              </a:defRPr>
            </a:lvl9pPr>
          </a:lstStyle>
          <a:p>
            <a:pPr algn="ctr"/>
            <a:endParaRPr lang="en-US" sz="1181"/>
          </a:p>
        </p:txBody>
      </p:sp>
      <p:sp>
        <p:nvSpPr>
          <p:cNvPr id="4" name="Slide Number Placeholder 3">
            <a:extLst>
              <a:ext uri="{FF2B5EF4-FFF2-40B4-BE49-F238E27FC236}">
                <a16:creationId xmlns:a16="http://schemas.microsoft.com/office/drawing/2014/main" id="{05199B70-1955-8144-8126-B698DFAFFF8E}"/>
              </a:ext>
            </a:extLst>
          </p:cNvPr>
          <p:cNvSpPr>
            <a:spLocks noGrp="1"/>
          </p:cNvSpPr>
          <p:nvPr>
            <p:ph type="sldNum" sz="quarter" idx="4"/>
          </p:nvPr>
        </p:nvSpPr>
        <p:spPr>
          <a:xfrm>
            <a:off x="11708734" y="6475644"/>
            <a:ext cx="401039" cy="314023"/>
          </a:xfrm>
          <a:prstGeom prst="rect">
            <a:avLst/>
          </a:prstGeom>
        </p:spPr>
        <p:txBody>
          <a:bodyPr/>
          <a:lstStyle>
            <a:defPPr>
              <a:defRPr lang="en-US"/>
            </a:defPPr>
            <a:lvl1pPr marL="0" algn="l" defTabSz="914400" rtl="0" eaLnBrk="1" latinLnBrk="0" hangingPunct="1">
              <a:defRPr sz="960" b="1" i="0" kern="1200">
                <a:solidFill>
                  <a:srgbClr val="1D2C44"/>
                </a:solidFill>
                <a:latin typeface="NeuzeitGro" pitchFamily="2" charset="77"/>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AAFFDC-8301-DC47-BC9E-03D488D780B0}" type="slidenum">
              <a:rPr lang="en-US" smtClean="0"/>
              <a:pPr/>
              <a:t>15</a:t>
            </a:fld>
            <a:endParaRPr lang="en-US" dirty="0"/>
          </a:p>
        </p:txBody>
      </p:sp>
      <p:sp>
        <p:nvSpPr>
          <p:cNvPr id="7" name="TextBox 6">
            <a:extLst>
              <a:ext uri="{FF2B5EF4-FFF2-40B4-BE49-F238E27FC236}">
                <a16:creationId xmlns:a16="http://schemas.microsoft.com/office/drawing/2014/main" id="{021C3859-AE5C-8E0B-E026-23C1ABC6096A}"/>
              </a:ext>
            </a:extLst>
          </p:cNvPr>
          <p:cNvSpPr txBox="1"/>
          <p:nvPr/>
        </p:nvSpPr>
        <p:spPr>
          <a:xfrm>
            <a:off x="332509" y="583986"/>
            <a:ext cx="3142211" cy="2862322"/>
          </a:xfrm>
          <a:prstGeom prst="rect">
            <a:avLst/>
          </a:prstGeom>
          <a:noFill/>
        </p:spPr>
        <p:txBody>
          <a:bodyPr wrap="square" rtlCol="0">
            <a:spAutoFit/>
          </a:bodyPr>
          <a:lstStyle>
            <a:defPPr>
              <a:defRPr lang="en-US"/>
            </a:defPPr>
            <a:lvl1pPr marL="0" algn="l" defTabSz="375133" rtl="0" eaLnBrk="1" latinLnBrk="0" hangingPunct="1">
              <a:defRPr sz="1477" kern="1200">
                <a:solidFill>
                  <a:schemeClr val="tx1"/>
                </a:solidFill>
                <a:latin typeface="+mn-lt"/>
                <a:ea typeface="+mn-ea"/>
                <a:cs typeface="+mn-cs"/>
              </a:defRPr>
            </a:lvl1pPr>
            <a:lvl2pPr marL="375133" algn="l" defTabSz="375133" rtl="0" eaLnBrk="1" latinLnBrk="0" hangingPunct="1">
              <a:defRPr sz="1477" kern="1200">
                <a:solidFill>
                  <a:schemeClr val="tx1"/>
                </a:solidFill>
                <a:latin typeface="+mn-lt"/>
                <a:ea typeface="+mn-ea"/>
                <a:cs typeface="+mn-cs"/>
              </a:defRPr>
            </a:lvl2pPr>
            <a:lvl3pPr marL="750265" algn="l" defTabSz="375133" rtl="0" eaLnBrk="1" latinLnBrk="0" hangingPunct="1">
              <a:defRPr sz="1477" kern="1200">
                <a:solidFill>
                  <a:schemeClr val="tx1"/>
                </a:solidFill>
                <a:latin typeface="+mn-lt"/>
                <a:ea typeface="+mn-ea"/>
                <a:cs typeface="+mn-cs"/>
              </a:defRPr>
            </a:lvl3pPr>
            <a:lvl4pPr marL="1125398" algn="l" defTabSz="375133" rtl="0" eaLnBrk="1" latinLnBrk="0" hangingPunct="1">
              <a:defRPr sz="1477" kern="1200">
                <a:solidFill>
                  <a:schemeClr val="tx1"/>
                </a:solidFill>
                <a:latin typeface="+mn-lt"/>
                <a:ea typeface="+mn-ea"/>
                <a:cs typeface="+mn-cs"/>
              </a:defRPr>
            </a:lvl4pPr>
            <a:lvl5pPr marL="1500530" algn="l" defTabSz="375133" rtl="0" eaLnBrk="1" latinLnBrk="0" hangingPunct="1">
              <a:defRPr sz="1477" kern="1200">
                <a:solidFill>
                  <a:schemeClr val="tx1"/>
                </a:solidFill>
                <a:latin typeface="+mn-lt"/>
                <a:ea typeface="+mn-ea"/>
                <a:cs typeface="+mn-cs"/>
              </a:defRPr>
            </a:lvl5pPr>
            <a:lvl6pPr marL="1875663" algn="l" defTabSz="375133" rtl="0" eaLnBrk="1" latinLnBrk="0" hangingPunct="1">
              <a:defRPr sz="1477" kern="1200">
                <a:solidFill>
                  <a:schemeClr val="tx1"/>
                </a:solidFill>
                <a:latin typeface="+mn-lt"/>
                <a:ea typeface="+mn-ea"/>
                <a:cs typeface="+mn-cs"/>
              </a:defRPr>
            </a:lvl6pPr>
            <a:lvl7pPr marL="2250796" algn="l" defTabSz="375133" rtl="0" eaLnBrk="1" latinLnBrk="0" hangingPunct="1">
              <a:defRPr sz="1477" kern="1200">
                <a:solidFill>
                  <a:schemeClr val="tx1"/>
                </a:solidFill>
                <a:latin typeface="+mn-lt"/>
                <a:ea typeface="+mn-ea"/>
                <a:cs typeface="+mn-cs"/>
              </a:defRPr>
            </a:lvl7pPr>
            <a:lvl8pPr marL="2625928" algn="l" defTabSz="375133" rtl="0" eaLnBrk="1" latinLnBrk="0" hangingPunct="1">
              <a:defRPr sz="1477" kern="1200">
                <a:solidFill>
                  <a:schemeClr val="tx1"/>
                </a:solidFill>
                <a:latin typeface="+mn-lt"/>
                <a:ea typeface="+mn-ea"/>
                <a:cs typeface="+mn-cs"/>
              </a:defRPr>
            </a:lvl8pPr>
            <a:lvl9pPr marL="3001061" algn="l" defTabSz="375133" rtl="0" eaLnBrk="1" latinLnBrk="0" hangingPunct="1">
              <a:defRPr sz="1477" kern="1200">
                <a:solidFill>
                  <a:schemeClr val="tx1"/>
                </a:solidFill>
                <a:latin typeface="+mn-lt"/>
                <a:ea typeface="+mn-ea"/>
                <a:cs typeface="+mn-cs"/>
              </a:defRPr>
            </a:lvl9pPr>
          </a:lstStyle>
          <a:p>
            <a:pPr algn="ctr"/>
            <a:r>
              <a:rPr lang="en-US" sz="3600" b="1" dirty="0">
                <a:solidFill>
                  <a:srgbClr val="1C2B44"/>
                </a:solidFill>
                <a:latin typeface="NeuzeitGroExtBla" pitchFamily="2" charset="77"/>
              </a:rPr>
              <a:t>STATES</a:t>
            </a:r>
            <a:endParaRPr lang="en-US" sz="3600" b="1" dirty="0">
              <a:solidFill>
                <a:srgbClr val="1D2C44"/>
              </a:solidFill>
              <a:latin typeface="NeuzeitGroExtBla" pitchFamily="2" charset="77"/>
            </a:endParaRPr>
          </a:p>
          <a:p>
            <a:pPr algn="ctr"/>
            <a:endParaRPr lang="en-US" sz="3600" b="1" dirty="0">
              <a:solidFill>
                <a:srgbClr val="1D2C44"/>
              </a:solidFill>
              <a:latin typeface="NeuzeitGroExtBla" pitchFamily="2" charset="77"/>
              <a:ea typeface="Lato" panose="020F0502020204030203" pitchFamily="34" charset="0"/>
              <a:cs typeface="Lato" panose="020F0502020204030203" pitchFamily="34" charset="0"/>
            </a:endParaRPr>
          </a:p>
          <a:p>
            <a:pPr algn="ctr"/>
            <a:r>
              <a:rPr lang="en-US" sz="2400" b="1" dirty="0">
                <a:solidFill>
                  <a:schemeClr val="bg1"/>
                </a:solidFill>
                <a:latin typeface="Averta PE" panose="00000500000000000000" pitchFamily="50" charset="0"/>
                <a:ea typeface="Lato" panose="020F0502020204030203" pitchFamily="34" charset="0"/>
                <a:cs typeface="Lato" panose="020F0502020204030203" pitchFamily="34" charset="0"/>
              </a:rPr>
              <a:t>Policy moves to places of least resistance</a:t>
            </a:r>
          </a:p>
          <a:p>
            <a:pPr algn="ctr"/>
            <a:endParaRPr lang="en-US" sz="3600" b="1" dirty="0">
              <a:solidFill>
                <a:srgbClr val="1D2C44"/>
              </a:solidFill>
              <a:latin typeface="NeuzeitGroExtBla" pitchFamily="2" charset="77"/>
              <a:ea typeface="Lato" panose="020F0502020204030203" pitchFamily="34" charset="0"/>
              <a:cs typeface="Lato" panose="020F0502020204030203" pitchFamily="34" charset="0"/>
            </a:endParaRPr>
          </a:p>
        </p:txBody>
      </p:sp>
      <p:pic>
        <p:nvPicPr>
          <p:cNvPr id="6" name="Picture 5">
            <a:extLst>
              <a:ext uri="{FF2B5EF4-FFF2-40B4-BE49-F238E27FC236}">
                <a16:creationId xmlns:a16="http://schemas.microsoft.com/office/drawing/2014/main" id="{248B8E57-A9DF-2CC3-4206-80062B7BD036}"/>
              </a:ext>
            </a:extLst>
          </p:cNvPr>
          <p:cNvPicPr>
            <a:picLocks noChangeAspect="1"/>
          </p:cNvPicPr>
          <p:nvPr/>
        </p:nvPicPr>
        <p:blipFill>
          <a:blip r:embed="rId3"/>
          <a:stretch>
            <a:fillRect/>
          </a:stretch>
        </p:blipFill>
        <p:spPr>
          <a:xfrm>
            <a:off x="4727478" y="0"/>
            <a:ext cx="5199978" cy="3463684"/>
          </a:xfrm>
          <a:prstGeom prst="rect">
            <a:avLst/>
          </a:prstGeom>
        </p:spPr>
      </p:pic>
      <p:pic>
        <p:nvPicPr>
          <p:cNvPr id="10" name="Picture 9">
            <a:extLst>
              <a:ext uri="{FF2B5EF4-FFF2-40B4-BE49-F238E27FC236}">
                <a16:creationId xmlns:a16="http://schemas.microsoft.com/office/drawing/2014/main" id="{720DFBE6-407A-F45F-5061-5D44EAA70BF4}"/>
              </a:ext>
            </a:extLst>
          </p:cNvPr>
          <p:cNvPicPr>
            <a:picLocks noChangeAspect="1"/>
          </p:cNvPicPr>
          <p:nvPr/>
        </p:nvPicPr>
        <p:blipFill>
          <a:blip r:embed="rId4"/>
          <a:stretch>
            <a:fillRect/>
          </a:stretch>
        </p:blipFill>
        <p:spPr>
          <a:xfrm>
            <a:off x="4993485" y="3429000"/>
            <a:ext cx="5283030" cy="3412455"/>
          </a:xfrm>
          <a:prstGeom prst="rect">
            <a:avLst/>
          </a:prstGeom>
        </p:spPr>
      </p:pic>
    </p:spTree>
    <p:extLst>
      <p:ext uri="{BB962C8B-B14F-4D97-AF65-F5344CB8AC3E}">
        <p14:creationId xmlns:p14="http://schemas.microsoft.com/office/powerpoint/2010/main" val="243309500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F38F7A-35CA-C861-BFFA-F50FAE76D2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2458" y="246499"/>
            <a:ext cx="3927084" cy="2443944"/>
          </a:xfrm>
          <a:prstGeom prst="rect">
            <a:avLst/>
          </a:prstGeom>
          <a:noFill/>
          <a:ln>
            <a:noFill/>
          </a:ln>
        </p:spPr>
      </p:pic>
      <p:sp>
        <p:nvSpPr>
          <p:cNvPr id="4" name="TextBox 3">
            <a:extLst>
              <a:ext uri="{FF2B5EF4-FFF2-40B4-BE49-F238E27FC236}">
                <a16:creationId xmlns:a16="http://schemas.microsoft.com/office/drawing/2014/main" id="{9E360965-64C7-FE8C-3C3A-1DCBD9181670}"/>
              </a:ext>
            </a:extLst>
          </p:cNvPr>
          <p:cNvSpPr txBox="1"/>
          <p:nvPr/>
        </p:nvSpPr>
        <p:spPr>
          <a:xfrm>
            <a:off x="1204113" y="3080947"/>
            <a:ext cx="10148697" cy="305724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srgbClr val="0E2841"/>
                </a:solidFill>
                <a:effectLst/>
                <a:uLnTx/>
                <a:uFillTx/>
                <a:latin typeface="Aptos" panose="020B0004020202020204" pitchFamily="34" charset="0"/>
                <a:ea typeface="Aptos" panose="020B0004020202020204" pitchFamily="34" charset="0"/>
                <a:cs typeface="Times New Roman" panose="02020603050405020304" pitchFamily="18" charset="0"/>
              </a:rPr>
              <a:t>The voice of the wholesale distribution industry in precedent-setting litigation in courts across the country defending the free enterprise system. The Center also serves as a key legal resource for NAW members, helping them navigate the regulations and laws that impact their business. </a:t>
            </a:r>
            <a:endParaRPr kumimoji="0" lang="en-US" sz="1600" b="0" i="0" u="none" strike="noStrike" kern="100" cap="none" spc="0" normalizeH="0" baseline="0" noProof="0" dirty="0">
              <a:ln>
                <a:noFill/>
              </a:ln>
              <a:solidFill>
                <a:srgbClr val="0E2841"/>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a:ln>
                  <a:noFill/>
                </a:ln>
                <a:solidFill>
                  <a:srgbClr val="0E2841"/>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US" sz="1600" b="1" i="0" u="none" strike="noStrike" kern="100" cap="none" spc="0" normalizeH="0" baseline="0" noProof="0">
              <a:ln>
                <a:noFill/>
              </a:ln>
              <a:solidFill>
                <a:srgbClr val="0E2841"/>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dirty="0">
                <a:ln>
                  <a:noFill/>
                </a:ln>
                <a:solidFill>
                  <a:srgbClr val="0E2841"/>
                </a:solidFill>
                <a:effectLst/>
                <a:uLnTx/>
                <a:uFillTx/>
                <a:latin typeface="Aptos" panose="020B0004020202020204" pitchFamily="34" charset="0"/>
                <a:ea typeface="Aptos" panose="020B0004020202020204" pitchFamily="34" charset="0"/>
                <a:cs typeface="Times New Roman" panose="02020603050405020304" pitchFamily="18" charset="0"/>
              </a:rPr>
              <a:t>The NAW Legal Policy Center </a:t>
            </a:r>
            <a:endParaRPr kumimoji="0" lang="en-US" sz="1600" b="1" i="0" u="none" strike="noStrike" kern="100" cap="none" spc="0" normalizeH="0" baseline="0" noProof="0" dirty="0">
              <a:ln>
                <a:noFill/>
              </a:ln>
              <a:solidFill>
                <a:srgbClr val="0E2841"/>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ptos" panose="020B0004020202020204" pitchFamily="34" charset="0"/>
              <a:buChar char="-"/>
              <a:tabLst/>
              <a:defRPr/>
            </a:pPr>
            <a:r>
              <a:rPr kumimoji="0" lang="en-US" sz="1800" b="0" i="0" u="none" strike="noStrike" kern="100" cap="none" spc="0" normalizeH="0" baseline="0" noProof="0" dirty="0">
                <a:ln>
                  <a:noFill/>
                </a:ln>
                <a:solidFill>
                  <a:srgbClr val="0E2841"/>
                </a:solidFill>
                <a:effectLst/>
                <a:uLnTx/>
                <a:uFillTx/>
                <a:latin typeface="Aptos" panose="020B0004020202020204" pitchFamily="34" charset="0"/>
                <a:ea typeface="Times New Roman" panose="02020603050405020304" pitchFamily="18" charset="0"/>
                <a:cs typeface="Segoe UI" panose="020B0502040204020203" pitchFamily="34" charset="0"/>
              </a:rPr>
              <a:t>Fights to defend free enterprise</a:t>
            </a:r>
            <a:endParaRPr kumimoji="0" lang="en-US" sz="1600" b="0" i="0" u="none" strike="noStrike" kern="100" cap="none" spc="0" normalizeH="0" baseline="0" noProof="0" dirty="0">
              <a:ln>
                <a:noFill/>
              </a:ln>
              <a:solidFill>
                <a:srgbClr val="0E2841"/>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ptos" panose="020B0004020202020204" pitchFamily="34" charset="0"/>
              <a:buChar char="-"/>
              <a:tabLst/>
              <a:defRPr/>
            </a:pPr>
            <a:r>
              <a:rPr kumimoji="0" lang="en-US" sz="1800" b="0" i="0" u="none" strike="noStrike" kern="100" cap="none" spc="0" normalizeH="0" baseline="0" noProof="0" dirty="0">
                <a:ln>
                  <a:noFill/>
                </a:ln>
                <a:solidFill>
                  <a:srgbClr val="0E2841"/>
                </a:solidFill>
                <a:effectLst/>
                <a:uLnTx/>
                <a:uFillTx/>
                <a:latin typeface="Aptos" panose="020B0004020202020204" pitchFamily="34" charset="0"/>
                <a:ea typeface="Aptos" panose="020B0004020202020204" pitchFamily="34" charset="0"/>
                <a:cs typeface="Times New Roman" panose="02020603050405020304" pitchFamily="18" charset="0"/>
              </a:rPr>
              <a:t>Challenges federal and state regulatory actions that impact the wholesale distribution community</a:t>
            </a:r>
            <a:endParaRPr kumimoji="0" lang="en-US" sz="1600" b="0" i="0" u="none" strike="noStrike" kern="100" cap="none" spc="0" normalizeH="0" baseline="0" noProof="0" dirty="0">
              <a:ln>
                <a:noFill/>
              </a:ln>
              <a:solidFill>
                <a:srgbClr val="0E2841"/>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ptos" panose="020B0004020202020204" pitchFamily="34" charset="0"/>
              <a:buChar char="-"/>
              <a:tabLst/>
              <a:defRPr/>
            </a:pPr>
            <a:r>
              <a:rPr kumimoji="0" lang="en-US" sz="1800" b="0" i="0" u="none" strike="noStrike" kern="100" cap="none" spc="0" normalizeH="0" baseline="0" noProof="0" dirty="0">
                <a:ln>
                  <a:noFill/>
                </a:ln>
                <a:solidFill>
                  <a:srgbClr val="0E2841"/>
                </a:solidFill>
                <a:effectLst/>
                <a:uLnTx/>
                <a:uFillTx/>
                <a:latin typeface="Aptos" panose="020B0004020202020204" pitchFamily="34" charset="0"/>
                <a:ea typeface="Aptos" panose="020B0004020202020204" pitchFamily="34" charset="0"/>
                <a:cs typeface="Times New Roman" panose="02020603050405020304" pitchFamily="18" charset="0"/>
              </a:rPr>
              <a:t>Drafts amicus briefs in precedent-setting cases </a:t>
            </a:r>
            <a:endParaRPr kumimoji="0" lang="en-US" sz="1600" b="0" i="0" u="none" strike="noStrike" kern="100" cap="none" spc="0" normalizeH="0" baseline="0" noProof="0" dirty="0">
              <a:ln>
                <a:noFill/>
              </a:ln>
              <a:solidFill>
                <a:srgbClr val="0E2841"/>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ptos" panose="020B0004020202020204" pitchFamily="34" charset="0"/>
              <a:buChar char="-"/>
              <a:tabLst/>
              <a:defRPr/>
            </a:pPr>
            <a:r>
              <a:rPr kumimoji="0" lang="en-US" sz="1800" b="0" i="0" u="none" strike="noStrike" kern="100" cap="none" spc="0" normalizeH="0" baseline="0" noProof="0" dirty="0">
                <a:ln>
                  <a:noFill/>
                </a:ln>
                <a:solidFill>
                  <a:srgbClr val="0E2841"/>
                </a:solidFill>
                <a:effectLst/>
                <a:uLnTx/>
                <a:uFillTx/>
                <a:latin typeface="Aptos" panose="020B0004020202020204" pitchFamily="34" charset="0"/>
                <a:ea typeface="Aptos" panose="020B0004020202020204" pitchFamily="34" charset="0"/>
                <a:cs typeface="Times New Roman" panose="02020603050405020304" pitchFamily="18" charset="0"/>
              </a:rPr>
              <a:t>Serves as a ke</a:t>
            </a:r>
            <a:r>
              <a:rPr kumimoji="0" lang="en-US" sz="1800" b="0" i="0" u="none" strike="noStrike" kern="100" cap="none" spc="0" normalizeH="0" baseline="0" noProof="0" dirty="0">
                <a:ln>
                  <a:noFill/>
                </a:ln>
                <a:solidFill>
                  <a:srgbClr val="0E2841"/>
                </a:solidFill>
                <a:effectLst/>
                <a:uLnTx/>
                <a:uFillTx/>
                <a:latin typeface="Aptos" panose="020B0004020202020204" pitchFamily="34" charset="0"/>
                <a:ea typeface="Times New Roman" panose="02020603050405020304" pitchFamily="18" charset="0"/>
                <a:cs typeface="Segoe UI" panose="020B0502040204020203" pitchFamily="34" charset="0"/>
              </a:rPr>
              <a:t>y legal resource for NAW members</a:t>
            </a:r>
            <a:endParaRPr kumimoji="0" lang="en-US" sz="1600" b="0" i="0" u="none" strike="noStrike" kern="100" cap="none" spc="0" normalizeH="0" baseline="0" noProof="0" dirty="0">
              <a:ln>
                <a:noFill/>
              </a:ln>
              <a:solidFill>
                <a:srgbClr val="0E2841"/>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67162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D2997C-D4AE-CC93-C725-068B677E4E66}"/>
              </a:ext>
            </a:extLst>
          </p:cNvPr>
          <p:cNvSpPr txBox="1"/>
          <p:nvPr/>
        </p:nvSpPr>
        <p:spPr>
          <a:xfrm>
            <a:off x="790113" y="1278385"/>
            <a:ext cx="3187083" cy="4543295"/>
          </a:xfrm>
          <a:prstGeom prst="rect">
            <a:avLst/>
          </a:prstGeom>
          <a:noFill/>
        </p:spPr>
        <p:txBody>
          <a:bodyPr wrap="square" rtlCol="0">
            <a:spAutoFit/>
          </a:bodyPr>
          <a:lstStyle/>
          <a:p>
            <a:pPr marL="0" marR="0">
              <a:lnSpc>
                <a:spcPct val="107000"/>
              </a:lnSpc>
              <a:spcBef>
                <a:spcPts val="0"/>
              </a:spcBef>
              <a:spcAft>
                <a:spcPts val="800"/>
              </a:spcAft>
            </a:pPr>
            <a:r>
              <a:rPr lang="en-US" sz="1200" b="1" kern="100">
                <a:solidFill>
                  <a:schemeClr val="tx2"/>
                </a:solidFill>
                <a:effectLst/>
                <a:ea typeface="Aptos" panose="020B0004020202020204" pitchFamily="34" charset="0"/>
                <a:cs typeface="Times New Roman" panose="02020603050405020304" pitchFamily="18" charset="0"/>
              </a:rPr>
              <a:t>       </a:t>
            </a:r>
            <a:r>
              <a:rPr lang="en-US" sz="1200" b="1" u="sng" kern="100">
                <a:solidFill>
                  <a:schemeClr val="tx2"/>
                </a:solidFill>
                <a:effectLst/>
                <a:ea typeface="Aptos" panose="020B0004020202020204" pitchFamily="34" charset="0"/>
                <a:cs typeface="Times New Roman" panose="02020603050405020304" pitchFamily="18" charset="0"/>
              </a:rPr>
              <a:t>Department of Labor Overtime Rule </a:t>
            </a:r>
            <a:endParaRPr lang="en-US" sz="1200" u="sng" kern="100">
              <a:solidFill>
                <a:schemeClr val="tx2"/>
              </a:solidFill>
              <a:effectLst/>
              <a:ea typeface="Aptos" panose="020B0004020202020204" pitchFamily="34" charset="0"/>
              <a:cs typeface="Times New Roman" panose="02020603050405020304" pitchFamily="18" charset="0"/>
            </a:endParaRPr>
          </a:p>
          <a:p>
            <a:pPr marL="228600" marR="0">
              <a:lnSpc>
                <a:spcPct val="107000"/>
              </a:lnSpc>
              <a:spcBef>
                <a:spcPts val="0"/>
              </a:spcBef>
              <a:spcAft>
                <a:spcPts val="0"/>
              </a:spcAft>
            </a:pPr>
            <a:r>
              <a:rPr lang="en-US" sz="1200" kern="100">
                <a:solidFill>
                  <a:schemeClr val="tx2"/>
                </a:solidFill>
                <a:effectLst/>
                <a:ea typeface="Aptos" panose="020B0004020202020204" pitchFamily="34" charset="0"/>
                <a:cs typeface="Times New Roman" panose="02020603050405020304" pitchFamily="18" charset="0"/>
              </a:rPr>
              <a:t>NAW argues that DOL exceeded its authority under the FLSA, and the rule is arbitrary and capricious under the Administrative Procedure Act.</a:t>
            </a:r>
          </a:p>
          <a:p>
            <a:pPr marL="457200" marR="0">
              <a:lnSpc>
                <a:spcPct val="107000"/>
              </a:lnSpc>
              <a:spcBef>
                <a:spcPts val="0"/>
              </a:spcBef>
              <a:spcAft>
                <a:spcPts val="0"/>
              </a:spcAft>
            </a:pPr>
            <a:r>
              <a:rPr lang="en-US" sz="1200" b="1" kern="100">
                <a:solidFill>
                  <a:schemeClr val="tx2"/>
                </a:solidFill>
                <a:effectLst/>
                <a:ea typeface="Aptos" panose="020B0004020202020204" pitchFamily="34" charset="0"/>
                <a:cs typeface="Times New Roman" panose="02020603050405020304" pitchFamily="18" charset="0"/>
              </a:rPr>
              <a:t> </a:t>
            </a:r>
            <a:endParaRPr lang="en-US" sz="1200" kern="100">
              <a:solidFill>
                <a:schemeClr val="tx2"/>
              </a:solidFill>
              <a:effectLst/>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200" u="sng" kern="100">
                <a:solidFill>
                  <a:schemeClr val="tx2"/>
                </a:solidFill>
                <a:effectLst/>
                <a:ea typeface="Aptos" panose="020B0004020202020204" pitchFamily="34" charset="0"/>
                <a:cs typeface="Times New Roman" panose="02020603050405020304" pitchFamily="18" charset="0"/>
              </a:rPr>
              <a:t>Status:</a:t>
            </a:r>
            <a:r>
              <a:rPr lang="en-US" sz="1200" kern="100">
                <a:solidFill>
                  <a:schemeClr val="tx2"/>
                </a:solidFill>
                <a:effectLst/>
                <a:ea typeface="Aptos" panose="020B0004020202020204" pitchFamily="34" charset="0"/>
                <a:cs typeface="Times New Roman" panose="02020603050405020304" pitchFamily="18" charset="0"/>
              </a:rPr>
              <a:t> The case has been consolidated with a challenge to the rule brought by the State of Texas, </a:t>
            </a:r>
            <a:r>
              <a:rPr lang="en-US" sz="1200" i="1" kern="100">
                <a:solidFill>
                  <a:schemeClr val="tx2"/>
                </a:solidFill>
                <a:effectLst/>
                <a:ea typeface="Aptos" panose="020B0004020202020204" pitchFamily="34" charset="0"/>
                <a:cs typeface="Times New Roman" panose="02020603050405020304" pitchFamily="18" charset="0"/>
              </a:rPr>
              <a:t>State of Texas v. U.S. Department of Labor</a:t>
            </a:r>
            <a:r>
              <a:rPr lang="en-US" sz="1200" kern="100">
                <a:solidFill>
                  <a:schemeClr val="tx2"/>
                </a:solidFill>
                <a:effectLst/>
                <a:ea typeface="Aptos" panose="020B0004020202020204" pitchFamily="34" charset="0"/>
                <a:cs typeface="Times New Roman" panose="02020603050405020304" pitchFamily="18" charset="0"/>
              </a:rPr>
              <a:t>. </a:t>
            </a:r>
          </a:p>
          <a:p>
            <a:pPr marL="228600" marR="0">
              <a:lnSpc>
                <a:spcPct val="107000"/>
              </a:lnSpc>
              <a:spcBef>
                <a:spcPts val="0"/>
              </a:spcBef>
              <a:spcAft>
                <a:spcPts val="800"/>
              </a:spcAft>
            </a:pPr>
            <a:r>
              <a:rPr lang="en-US" sz="1200" b="1" u="sng" kern="100">
                <a:solidFill>
                  <a:schemeClr val="tx2"/>
                </a:solidFill>
                <a:effectLst/>
                <a:ea typeface="Aptos" panose="020B0004020202020204" pitchFamily="34" charset="0"/>
                <a:cs typeface="Times New Roman" panose="02020603050405020304" pitchFamily="18" charset="0"/>
              </a:rPr>
              <a:t>OSHA Worker Walkaround Rule</a:t>
            </a:r>
            <a:endParaRPr lang="en-US" sz="1200" u="sng" kern="100">
              <a:solidFill>
                <a:schemeClr val="tx2"/>
              </a:solidFill>
              <a:effectLst/>
              <a:ea typeface="Aptos" panose="020B0004020202020204" pitchFamily="34" charset="0"/>
              <a:cs typeface="Times New Roman" panose="02020603050405020304" pitchFamily="18" charset="0"/>
            </a:endParaRPr>
          </a:p>
          <a:p>
            <a:pPr marL="228600" marR="0">
              <a:lnSpc>
                <a:spcPct val="107000"/>
              </a:lnSpc>
              <a:spcBef>
                <a:spcPts val="0"/>
              </a:spcBef>
              <a:spcAft>
                <a:spcPts val="0"/>
              </a:spcAft>
            </a:pPr>
            <a:r>
              <a:rPr lang="en-US" sz="1200" kern="100">
                <a:solidFill>
                  <a:schemeClr val="tx2"/>
                </a:solidFill>
                <a:effectLst/>
                <a:ea typeface="Aptos" panose="020B0004020202020204" pitchFamily="34" charset="0"/>
                <a:cs typeface="Times New Roman" panose="02020603050405020304" pitchFamily="18" charset="0"/>
              </a:rPr>
              <a:t>NAW argues that the rule exceeds OSHA’s statutory authority under the Occupational Safety and Health Act, is an unconstitutional taking of private property, and is arbitrary and capricious in violation of the Administrative Procedure Act.</a:t>
            </a:r>
          </a:p>
          <a:p>
            <a:pPr marL="228600" marR="0">
              <a:lnSpc>
                <a:spcPct val="107000"/>
              </a:lnSpc>
              <a:spcBef>
                <a:spcPts val="0"/>
              </a:spcBef>
              <a:spcAft>
                <a:spcPts val="0"/>
              </a:spcAft>
            </a:pPr>
            <a:endParaRPr lang="en-US" sz="1200" u="sng" kern="100">
              <a:solidFill>
                <a:schemeClr val="tx2"/>
              </a:solidFill>
              <a:ea typeface="Aptos" panose="020B0004020202020204" pitchFamily="34" charset="0"/>
              <a:cs typeface="Times New Roman" panose="02020603050405020304" pitchFamily="18" charset="0"/>
            </a:endParaRPr>
          </a:p>
          <a:p>
            <a:pPr marL="228600" marR="0">
              <a:lnSpc>
                <a:spcPct val="107000"/>
              </a:lnSpc>
              <a:spcBef>
                <a:spcPts val="0"/>
              </a:spcBef>
              <a:spcAft>
                <a:spcPts val="0"/>
              </a:spcAft>
            </a:pPr>
            <a:r>
              <a:rPr lang="en-US" sz="1200" u="sng">
                <a:solidFill>
                  <a:schemeClr val="tx2"/>
                </a:solidFill>
                <a:effectLst/>
                <a:ea typeface="Aptos" panose="020B0004020202020204" pitchFamily="34" charset="0"/>
                <a:cs typeface="Times New Roman" panose="02020603050405020304" pitchFamily="18" charset="0"/>
              </a:rPr>
              <a:t>Status:</a:t>
            </a:r>
            <a:r>
              <a:rPr lang="en-US" sz="1200">
                <a:solidFill>
                  <a:schemeClr val="tx2"/>
                </a:solidFill>
                <a:effectLst/>
                <a:ea typeface="Aptos" panose="020B0004020202020204" pitchFamily="34" charset="0"/>
                <a:cs typeface="Times New Roman" panose="02020603050405020304" pitchFamily="18" charset="0"/>
              </a:rPr>
              <a:t> Parties are currently finishing briefing the case. No hearing scheduled</a:t>
            </a:r>
            <a:endParaRPr lang="en-US" sz="1200">
              <a:solidFill>
                <a:schemeClr val="tx2"/>
              </a:solidFill>
            </a:endParaRPr>
          </a:p>
        </p:txBody>
      </p:sp>
      <p:sp>
        <p:nvSpPr>
          <p:cNvPr id="5" name="TextBox 4">
            <a:extLst>
              <a:ext uri="{FF2B5EF4-FFF2-40B4-BE49-F238E27FC236}">
                <a16:creationId xmlns:a16="http://schemas.microsoft.com/office/drawing/2014/main" id="{6FA8D08F-B8A8-F6B4-F95D-0AC5CF10F78F}"/>
              </a:ext>
            </a:extLst>
          </p:cNvPr>
          <p:cNvSpPr txBox="1"/>
          <p:nvPr/>
        </p:nvSpPr>
        <p:spPr>
          <a:xfrm>
            <a:off x="4607511" y="1278385"/>
            <a:ext cx="7173158" cy="5041124"/>
          </a:xfrm>
          <a:prstGeom prst="rect">
            <a:avLst/>
          </a:prstGeom>
          <a:noFill/>
        </p:spPr>
        <p:txBody>
          <a:bodyPr wrap="square" rtlCol="0">
            <a:spAutoFit/>
          </a:bodyPr>
          <a:lstStyle/>
          <a:p>
            <a:pPr marL="171450" marR="0" indent="-171450">
              <a:lnSpc>
                <a:spcPct val="107000"/>
              </a:lnSpc>
              <a:spcBef>
                <a:spcPts val="0"/>
              </a:spcBef>
              <a:spcAft>
                <a:spcPts val="800"/>
              </a:spcAft>
              <a:buFont typeface="Arial" panose="020B0604020202020204" pitchFamily="34" charset="0"/>
              <a:buChar char="•"/>
            </a:pPr>
            <a:r>
              <a:rPr lang="en-US" sz="1200" b="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Challenge to NLRB Claim of Special Deference When Asking for Injunctive Relief</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r>
              <a:rPr lang="en-US" sz="1200" i="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Starbucks Corp. v McKinney,</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200" kern="100">
                <a:solidFill>
                  <a:schemeClr val="tx2"/>
                </a:solidFill>
                <a:latin typeface="Aptos" panose="020B0004020202020204" pitchFamily="34" charset="0"/>
                <a:ea typeface="Aptos" panose="020B0004020202020204" pitchFamily="34" charset="0"/>
                <a:cs typeface="Times New Roman" panose="02020603050405020304" pitchFamily="18" charset="0"/>
              </a:rPr>
              <a:t>	</a:t>
            </a:r>
            <a:r>
              <a:rPr lang="en-US" sz="1200" u="sng"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Status:</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r>
              <a:rPr lang="en-US" sz="1200" b="1" i="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VICTORY</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June 13, 2024 decision.</a:t>
            </a:r>
          </a:p>
          <a:p>
            <a:pPr marL="0" marR="0">
              <a:lnSpc>
                <a:spcPct val="107000"/>
              </a:lnSpc>
              <a:spcBef>
                <a:spcPts val="0"/>
              </a:spcBef>
              <a:spcAft>
                <a:spcPts val="0"/>
              </a:spcAft>
            </a:pPr>
            <a:r>
              <a:rPr lang="en-US" sz="1200" b="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endPar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b="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Challenge to FTC Non-Compete Rule </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r>
              <a:rPr lang="en-US" sz="1200" i="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Ryan, LLC, et al., vs Federal Trade Commission</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 federal district court in Texas stopped FTC’s non-compete rule from taking effect. </a:t>
            </a:r>
          </a:p>
          <a:p>
            <a:pPr marR="0" lvl="0">
              <a:lnSpc>
                <a:spcPct val="107000"/>
              </a:lnSpc>
              <a:spcBef>
                <a:spcPts val="0"/>
              </a:spcBef>
              <a:spcAft>
                <a:spcPts val="0"/>
              </a:spcAft>
            </a:pPr>
            <a:r>
              <a:rPr lang="en-US" sz="1200" kern="100">
                <a:solidFill>
                  <a:schemeClr val="tx2"/>
                </a:solidFill>
                <a:latin typeface="Aptos" panose="020B0004020202020204" pitchFamily="34" charset="0"/>
                <a:ea typeface="Aptos" panose="020B0004020202020204" pitchFamily="34" charset="0"/>
                <a:cs typeface="Times New Roman" panose="02020603050405020304" pitchFamily="18" charset="0"/>
              </a:rPr>
              <a:t>	</a:t>
            </a:r>
            <a:r>
              <a:rPr lang="en-US" sz="1200" u="sng"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Status:</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r>
              <a:rPr lang="en-US" sz="1200" b="1" i="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VICTORY</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August 20, 2024. </a:t>
            </a:r>
          </a:p>
          <a:p>
            <a:pPr marL="228600" marR="0">
              <a:lnSpc>
                <a:spcPct val="107000"/>
              </a:lnSpc>
              <a:spcBef>
                <a:spcPts val="0"/>
              </a:spcBef>
              <a:spcAft>
                <a:spcPts val="800"/>
              </a:spcAft>
            </a:pP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p>
          <a:p>
            <a:pPr marL="171450" marR="0" lvl="0" indent="-171450">
              <a:lnSpc>
                <a:spcPct val="107000"/>
              </a:lnSpc>
              <a:spcBef>
                <a:spcPts val="0"/>
              </a:spcBef>
              <a:spcAft>
                <a:spcPts val="800"/>
              </a:spcAft>
              <a:buFont typeface="Arial" panose="020B0604020202020204" pitchFamily="34" charset="0"/>
              <a:buChar char="•"/>
            </a:pPr>
            <a:r>
              <a:rPr lang="en-US" sz="1200" b="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Political Protests by Employees in a Workplace</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In </a:t>
            </a:r>
            <a:r>
              <a:rPr lang="en-US" sz="1200" i="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Home Depot USA Inc. vs. NLRB</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p>
          <a:p>
            <a:pPr marL="228600" marR="0">
              <a:lnSpc>
                <a:spcPct val="107000"/>
              </a:lnSpc>
              <a:spcBef>
                <a:spcPts val="0"/>
              </a:spcBef>
              <a:spcAft>
                <a:spcPts val="0"/>
              </a:spcAft>
            </a:pP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r>
              <a:rPr lang="en-US" sz="1200" u="sng"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Status:</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Awaiting oral argument.</a:t>
            </a:r>
          </a:p>
          <a:p>
            <a:pPr marL="0" marR="0">
              <a:lnSpc>
                <a:spcPct val="107000"/>
              </a:lnSpc>
              <a:spcBef>
                <a:spcPts val="0"/>
              </a:spcBef>
              <a:spcAft>
                <a:spcPts val="0"/>
              </a:spcAft>
            </a:pPr>
            <a:r>
              <a:rPr lang="en-US" sz="1200" b="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endParaRPr lang="en-US" sz="1200" kern="100">
              <a:solidFill>
                <a:schemeClr val="tx2"/>
              </a:solidFill>
              <a:latin typeface="Aptos" panose="020B0004020202020204" pitchFamily="34" charset="0"/>
              <a:ea typeface="Aptos" panose="020B000402020202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b="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NLRB Decision Permitting Expanded Use of Card Check </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In </a:t>
            </a:r>
            <a:r>
              <a:rPr lang="en-US" sz="1200" i="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Cemex Construction Materials Pacific, Inc. v. NLRB</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challenging a recent NLRB</a:t>
            </a:r>
            <a:r>
              <a:rPr lang="en-US" sz="1200" i="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decision that makes union authorization cards – rather than secret ballot elections</a:t>
            </a:r>
          </a:p>
          <a:p>
            <a:pPr marR="0">
              <a:lnSpc>
                <a:spcPct val="107000"/>
              </a:lnSpc>
              <a:spcBef>
                <a:spcPts val="0"/>
              </a:spcBef>
              <a:spcAft>
                <a:spcPts val="0"/>
              </a:spcAft>
            </a:pPr>
            <a:r>
              <a:rPr lang="en-US" sz="1200" kern="100">
                <a:solidFill>
                  <a:schemeClr val="tx2"/>
                </a:solidFill>
                <a:latin typeface="Aptos" panose="020B0004020202020204" pitchFamily="34" charset="0"/>
                <a:ea typeface="Aptos" panose="020B0004020202020204" pitchFamily="34" charset="0"/>
                <a:cs typeface="Times New Roman" panose="02020603050405020304" pitchFamily="18" charset="0"/>
              </a:rPr>
              <a:t>	</a:t>
            </a:r>
            <a:r>
              <a:rPr lang="en-US" sz="1200" u="sng"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Status:</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Awaiting oral argument.</a:t>
            </a:r>
          </a:p>
          <a:p>
            <a:pPr marR="0">
              <a:lnSpc>
                <a:spcPct val="107000"/>
              </a:lnSpc>
              <a:spcBef>
                <a:spcPts val="0"/>
              </a:spcBef>
              <a:spcAft>
                <a:spcPts val="0"/>
              </a:spcAft>
            </a:pPr>
            <a:endParaRPr lang="en-US" sz="1200" b="1" kern="100">
              <a:solidFill>
                <a:schemeClr val="tx2"/>
              </a:solidFill>
              <a:latin typeface="Aptos" panose="020B0004020202020204" pitchFamily="34" charset="0"/>
              <a:ea typeface="Aptos" panose="020B000402020202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b="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Protecting Outside Sales and Other Fair Labor Standards Act (FLSA) Overtime Exemptions</a:t>
            </a:r>
            <a:r>
              <a:rPr lang="en-US" sz="1200" b="1" kern="100">
                <a:solidFill>
                  <a:schemeClr val="tx2"/>
                </a:solidFill>
                <a:latin typeface="Aptos" panose="020B0004020202020204" pitchFamily="34" charset="0"/>
                <a:ea typeface="Aptos" panose="020B0004020202020204" pitchFamily="34" charset="0"/>
                <a:cs typeface="Times New Roman" panose="02020603050405020304" pitchFamily="18" charset="0"/>
              </a:rPr>
              <a:t> </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In </a:t>
            </a:r>
            <a:r>
              <a:rPr lang="en-US" sz="1200" i="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EMD Sales, Inc. v. </a:t>
            </a:r>
            <a:r>
              <a:rPr lang="en-US" sz="1200" i="1" kern="100" err="1">
                <a:solidFill>
                  <a:schemeClr val="tx2"/>
                </a:solidFill>
                <a:effectLst/>
                <a:latin typeface="Aptos" panose="020B0004020202020204" pitchFamily="34" charset="0"/>
                <a:ea typeface="Aptos" panose="020B0004020202020204" pitchFamily="34" charset="0"/>
                <a:cs typeface="Times New Roman" panose="02020603050405020304" pitchFamily="18" charset="0"/>
              </a:rPr>
              <a:t>Carerra</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p>
          <a:p>
            <a:pPr marR="0">
              <a:lnSpc>
                <a:spcPct val="107000"/>
              </a:lnSpc>
              <a:spcBef>
                <a:spcPts val="0"/>
              </a:spcBef>
              <a:spcAft>
                <a:spcPts val="0"/>
              </a:spcAft>
            </a:pPr>
            <a:r>
              <a:rPr lang="en-US" sz="1200" kern="100">
                <a:solidFill>
                  <a:schemeClr val="tx2"/>
                </a:solidFill>
                <a:latin typeface="Aptos" panose="020B0004020202020204" pitchFamily="34" charset="0"/>
                <a:ea typeface="Aptos" panose="020B0004020202020204" pitchFamily="34" charset="0"/>
                <a:cs typeface="Times New Roman" panose="02020603050405020304" pitchFamily="18" charset="0"/>
              </a:rPr>
              <a:t>	</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S</a:t>
            </a:r>
            <a:r>
              <a:rPr lang="en-US" sz="1200" u="sng"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tatus:</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Oral argument scheduled for November 5, 2024</a:t>
            </a:r>
          </a:p>
          <a:p>
            <a:pPr marL="171450" marR="0" indent="-171450">
              <a:lnSpc>
                <a:spcPct val="107000"/>
              </a:lnSpc>
              <a:spcBef>
                <a:spcPts val="0"/>
              </a:spcBef>
              <a:spcAft>
                <a:spcPts val="0"/>
              </a:spcAft>
              <a:buFont typeface="Arial" panose="020B0604020202020204" pitchFamily="34" charset="0"/>
              <a:buChar char="•"/>
            </a:pPr>
            <a:endParaRPr lang="en-US" sz="1200" b="1" kern="100">
              <a:solidFill>
                <a:schemeClr val="tx2"/>
              </a:solidFill>
              <a:latin typeface="Aptos" panose="020B0004020202020204" pitchFamily="34" charset="0"/>
              <a:ea typeface="Aptos" panose="020B000402020202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b="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Challenging Securities and Exchange Commission (SEC) Climate-Risk Disclosures Rule</a:t>
            </a:r>
            <a:endPar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0"/>
              </a:spcAft>
            </a:pP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In </a:t>
            </a:r>
            <a:r>
              <a:rPr lang="en-US" sz="1200" i="1"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State of Iowa v. SEC</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a:t>
            </a:r>
          </a:p>
          <a:p>
            <a:pPr marL="228600" marR="0">
              <a:lnSpc>
                <a:spcPct val="107000"/>
              </a:lnSpc>
              <a:spcBef>
                <a:spcPts val="0"/>
              </a:spcBef>
              <a:spcAft>
                <a:spcPts val="0"/>
              </a:spcAft>
            </a:pPr>
            <a:r>
              <a:rPr lang="en-US" sz="1200" kern="100">
                <a:solidFill>
                  <a:schemeClr val="tx2"/>
                </a:solidFill>
                <a:latin typeface="Aptos" panose="020B0004020202020204" pitchFamily="34" charset="0"/>
                <a:ea typeface="Aptos" panose="020B0004020202020204" pitchFamily="34" charset="0"/>
                <a:cs typeface="Times New Roman" panose="02020603050405020304" pitchFamily="18" charset="0"/>
              </a:rPr>
              <a:t>	</a:t>
            </a:r>
            <a:r>
              <a:rPr lang="en-US" sz="1200" u="sng"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Status:</a:t>
            </a:r>
            <a:r>
              <a:rPr lang="en-US" sz="12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Petitioners reply brief is due September 2. No oral argument date has been set.</a:t>
            </a:r>
          </a:p>
        </p:txBody>
      </p:sp>
      <p:sp>
        <p:nvSpPr>
          <p:cNvPr id="6" name="TextBox 5">
            <a:extLst>
              <a:ext uri="{FF2B5EF4-FFF2-40B4-BE49-F238E27FC236}">
                <a16:creationId xmlns:a16="http://schemas.microsoft.com/office/drawing/2014/main" id="{701140DF-13D4-8B4C-8EA7-68076752F71A}"/>
              </a:ext>
            </a:extLst>
          </p:cNvPr>
          <p:cNvSpPr txBox="1"/>
          <p:nvPr/>
        </p:nvSpPr>
        <p:spPr>
          <a:xfrm>
            <a:off x="790113" y="535873"/>
            <a:ext cx="3187083" cy="646331"/>
          </a:xfrm>
          <a:prstGeom prst="rect">
            <a:avLst/>
          </a:prstGeom>
          <a:noFill/>
        </p:spPr>
        <p:txBody>
          <a:bodyPr wrap="square" rtlCol="0">
            <a:spAutoFit/>
          </a:bodyPr>
          <a:lstStyle/>
          <a:p>
            <a:r>
              <a:rPr lang="en-US" sz="3600" b="1" dirty="0">
                <a:solidFill>
                  <a:srgbClr val="FF9900"/>
                </a:solidFill>
                <a:latin typeface="NeuzeitGroExtBla" panose="00000A00000000000000" pitchFamily="50" charset="0"/>
              </a:rPr>
              <a:t>NAW as Plaintiff</a:t>
            </a:r>
          </a:p>
        </p:txBody>
      </p:sp>
      <p:sp>
        <p:nvSpPr>
          <p:cNvPr id="7" name="TextBox 6">
            <a:extLst>
              <a:ext uri="{FF2B5EF4-FFF2-40B4-BE49-F238E27FC236}">
                <a16:creationId xmlns:a16="http://schemas.microsoft.com/office/drawing/2014/main" id="{75771BA9-B428-9ACA-A9E4-CCAB5C5EEDC1}"/>
              </a:ext>
            </a:extLst>
          </p:cNvPr>
          <p:cNvSpPr txBox="1"/>
          <p:nvPr/>
        </p:nvSpPr>
        <p:spPr>
          <a:xfrm>
            <a:off x="4607511" y="405243"/>
            <a:ext cx="6816570" cy="646331"/>
          </a:xfrm>
          <a:prstGeom prst="rect">
            <a:avLst/>
          </a:prstGeom>
          <a:noFill/>
        </p:spPr>
        <p:txBody>
          <a:bodyPr wrap="square" rtlCol="0">
            <a:spAutoFit/>
          </a:bodyPr>
          <a:lstStyle/>
          <a:p>
            <a:r>
              <a:rPr lang="en-US" sz="3600" b="1" dirty="0">
                <a:solidFill>
                  <a:srgbClr val="FF9900"/>
                </a:solidFill>
                <a:latin typeface="NeuzeitGroExtBla" panose="00000A00000000000000" pitchFamily="50" charset="0"/>
              </a:rPr>
              <a:t>NAW as Amicus (“Friend of the Court”) </a:t>
            </a:r>
          </a:p>
        </p:txBody>
      </p:sp>
    </p:spTree>
    <p:extLst>
      <p:ext uri="{BB962C8B-B14F-4D97-AF65-F5344CB8AC3E}">
        <p14:creationId xmlns:p14="http://schemas.microsoft.com/office/powerpoint/2010/main" val="385955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C41A2-A568-D57D-0C15-FF231408F3B3}"/>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C23BDA25-7336-EA32-3073-C4887DD7D85D}"/>
              </a:ext>
            </a:extLst>
          </p:cNvPr>
          <p:cNvPicPr>
            <a:picLocks noChangeAspect="1" noChangeArrowheads="1"/>
          </p:cNvPicPr>
          <p:nvPr/>
        </p:nvPicPr>
        <p:blipFill rotWithShape="1">
          <a:blip r:embed="rId3"/>
          <a:srcRect l="3412" t="3609" r="3244" b="3391"/>
          <a:stretch/>
        </p:blipFill>
        <p:spPr bwMode="auto">
          <a:xfrm>
            <a:off x="7335452" y="1224706"/>
            <a:ext cx="3643568" cy="3630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4EF97AA-2D61-D6E1-4D69-9D93A1329546}"/>
              </a:ext>
            </a:extLst>
          </p:cNvPr>
          <p:cNvPicPr>
            <a:picLocks noChangeAspect="1"/>
          </p:cNvPicPr>
          <p:nvPr/>
        </p:nvPicPr>
        <p:blipFill>
          <a:blip r:embed="rId4"/>
          <a:stretch>
            <a:fillRect/>
          </a:stretch>
        </p:blipFill>
        <p:spPr>
          <a:xfrm>
            <a:off x="9133322" y="468698"/>
            <a:ext cx="2803819" cy="835050"/>
          </a:xfrm>
          <a:prstGeom prst="rect">
            <a:avLst/>
          </a:prstGeom>
        </p:spPr>
      </p:pic>
      <p:sp>
        <p:nvSpPr>
          <p:cNvPr id="17" name="Rectangle 16">
            <a:extLst>
              <a:ext uri="{FF2B5EF4-FFF2-40B4-BE49-F238E27FC236}">
                <a16:creationId xmlns:a16="http://schemas.microsoft.com/office/drawing/2014/main" id="{895F9CDF-1C16-2266-19A2-C55BBA627599}"/>
              </a:ext>
            </a:extLst>
          </p:cNvPr>
          <p:cNvSpPr/>
          <p:nvPr/>
        </p:nvSpPr>
        <p:spPr>
          <a:xfrm>
            <a:off x="-19964" y="240059"/>
            <a:ext cx="6115963" cy="6377882"/>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9"/>
          </a:p>
        </p:txBody>
      </p:sp>
      <p:sp>
        <p:nvSpPr>
          <p:cNvPr id="7" name="AutoShape 4">
            <a:extLst>
              <a:ext uri="{FF2B5EF4-FFF2-40B4-BE49-F238E27FC236}">
                <a16:creationId xmlns:a16="http://schemas.microsoft.com/office/drawing/2014/main" id="{BB1A750D-D88F-A66B-7065-3F87CDDCE158}"/>
              </a:ext>
            </a:extLst>
          </p:cNvPr>
          <p:cNvSpPr>
            <a:spLocks noChangeAspect="1" noChangeArrowheads="1"/>
          </p:cNvSpPr>
          <p:nvPr/>
        </p:nvSpPr>
        <p:spPr bwMode="auto">
          <a:xfrm>
            <a:off x="5982641" y="3315050"/>
            <a:ext cx="226722" cy="226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017" tIns="34008" rIns="68017" bIns="34008" numCol="1" anchor="t" anchorCtr="0" compatLnSpc="1">
            <a:prstTxWarp prst="textNoShape">
              <a:avLst/>
            </a:prstTxWarp>
          </a:bodyPr>
          <a:lstStyle/>
          <a:p>
            <a:endParaRPr lang="en-US" sz="1339"/>
          </a:p>
        </p:txBody>
      </p:sp>
      <p:sp>
        <p:nvSpPr>
          <p:cNvPr id="2" name="TextBox 1">
            <a:extLst>
              <a:ext uri="{FF2B5EF4-FFF2-40B4-BE49-F238E27FC236}">
                <a16:creationId xmlns:a16="http://schemas.microsoft.com/office/drawing/2014/main" id="{2B3118BE-64CB-B01C-845C-992EB47CB3D1}"/>
              </a:ext>
            </a:extLst>
          </p:cNvPr>
          <p:cNvSpPr txBox="1"/>
          <p:nvPr/>
        </p:nvSpPr>
        <p:spPr>
          <a:xfrm>
            <a:off x="6272901" y="4854794"/>
            <a:ext cx="5771460" cy="1408975"/>
          </a:xfrm>
          <a:prstGeom prst="rect">
            <a:avLst/>
          </a:prstGeom>
          <a:noFill/>
        </p:spPr>
        <p:txBody>
          <a:bodyPr wrap="square" rtlCol="0">
            <a:spAutoFit/>
          </a:bodyPr>
          <a:lstStyle/>
          <a:p>
            <a:pPr algn="ctr"/>
            <a:r>
              <a:rPr lang="en-US" sz="1860" i="1" dirty="0">
                <a:solidFill>
                  <a:schemeClr val="bg1">
                    <a:lumMod val="50000"/>
                  </a:schemeClr>
                </a:solidFill>
                <a:latin typeface="Averta Std PE"/>
              </a:rPr>
              <a:t>Or Visit</a:t>
            </a:r>
          </a:p>
          <a:p>
            <a:pPr algn="ctr"/>
            <a:r>
              <a:rPr lang="en-US" sz="2976" dirty="0">
                <a:solidFill>
                  <a:srgbClr val="1D2C44"/>
                </a:solidFill>
                <a:latin typeface="NeuzeitGroExtBla" pitchFamily="2" charset="77"/>
              </a:rPr>
              <a:t>www.NAW.org/donate</a:t>
            </a:r>
          </a:p>
          <a:p>
            <a:pPr algn="ctr" defTabSz="340045">
              <a:defRPr/>
            </a:pPr>
            <a:r>
              <a:rPr lang="en-US" sz="1860" i="1" dirty="0">
                <a:solidFill>
                  <a:srgbClr val="E7E6E6">
                    <a:lumMod val="50000"/>
                  </a:srgbClr>
                </a:solidFill>
                <a:latin typeface="Averta Std PE" pitchFamily="2" charset="0"/>
                <a:ea typeface="Open Sans" panose="020B0606030504020204" pitchFamily="34" charset="0"/>
                <a:cs typeface="Open Sans" panose="020B0606030504020204" pitchFamily="34" charset="0"/>
              </a:rPr>
              <a:t>Any and all companies are allowed to contribute. Both personal and corporate contributions accepted.</a:t>
            </a:r>
          </a:p>
        </p:txBody>
      </p:sp>
      <p:sp>
        <p:nvSpPr>
          <p:cNvPr id="3" name="TextBox 2">
            <a:extLst>
              <a:ext uri="{FF2B5EF4-FFF2-40B4-BE49-F238E27FC236}">
                <a16:creationId xmlns:a16="http://schemas.microsoft.com/office/drawing/2014/main" id="{AD4FAF18-D766-BC1E-3D94-2906EC8E05BE}"/>
              </a:ext>
            </a:extLst>
          </p:cNvPr>
          <p:cNvSpPr txBox="1"/>
          <p:nvPr/>
        </p:nvSpPr>
        <p:spPr>
          <a:xfrm>
            <a:off x="-19965" y="1104440"/>
            <a:ext cx="6115963" cy="2135328"/>
          </a:xfrm>
          <a:prstGeom prst="rect">
            <a:avLst/>
          </a:prstGeom>
          <a:noFill/>
        </p:spPr>
        <p:txBody>
          <a:bodyPr wrap="square" rtlCol="0">
            <a:spAutoFit/>
          </a:bodyPr>
          <a:lstStyle/>
          <a:p>
            <a:pPr algn="ctr"/>
            <a:r>
              <a:rPr lang="en-US" sz="3519" b="1" dirty="0">
                <a:solidFill>
                  <a:srgbClr val="1C2B44"/>
                </a:solidFill>
                <a:latin typeface="NeuzeitGroExtBla" pitchFamily="2" charset="77"/>
              </a:rPr>
              <a:t>Protect Your Business,</a:t>
            </a:r>
          </a:p>
          <a:p>
            <a:pPr algn="ctr"/>
            <a:r>
              <a:rPr lang="en-US" sz="3519" b="1" dirty="0">
                <a:solidFill>
                  <a:srgbClr val="1C2B44"/>
                </a:solidFill>
                <a:latin typeface="NeuzeitGroExtBla" pitchFamily="2" charset="77"/>
              </a:rPr>
              <a:t>Strengthen Our Industry</a:t>
            </a:r>
          </a:p>
          <a:p>
            <a:pPr algn="ctr"/>
            <a:r>
              <a:rPr lang="en-US" sz="2079" b="1" dirty="0">
                <a:solidFill>
                  <a:schemeClr val="bg1"/>
                </a:solidFill>
                <a:latin typeface="Averta PE" panose="00000500000000000000" pitchFamily="50" charset="0"/>
                <a:ea typeface="Lato" panose="020F0502020204030203" pitchFamily="34" charset="0"/>
                <a:cs typeface="Lato" panose="020F0502020204030203" pitchFamily="34" charset="0"/>
              </a:rPr>
              <a:t>Help NAW to engage in high-impact legal and policy initiatives, including the Legal Policy Center. Corporate funds are accepted.</a:t>
            </a:r>
          </a:p>
        </p:txBody>
      </p:sp>
      <p:sp>
        <p:nvSpPr>
          <p:cNvPr id="4" name="TextBox 3">
            <a:extLst>
              <a:ext uri="{FF2B5EF4-FFF2-40B4-BE49-F238E27FC236}">
                <a16:creationId xmlns:a16="http://schemas.microsoft.com/office/drawing/2014/main" id="{CDB7579B-3F67-BE2C-5B16-013CC2D516DD}"/>
              </a:ext>
            </a:extLst>
          </p:cNvPr>
          <p:cNvSpPr txBox="1"/>
          <p:nvPr/>
        </p:nvSpPr>
        <p:spPr>
          <a:xfrm>
            <a:off x="6096000" y="692877"/>
            <a:ext cx="6096000" cy="550279"/>
          </a:xfrm>
          <a:prstGeom prst="rect">
            <a:avLst/>
          </a:prstGeom>
          <a:noFill/>
        </p:spPr>
        <p:txBody>
          <a:bodyPr wrap="square" rtlCol="0">
            <a:spAutoFit/>
          </a:bodyPr>
          <a:lstStyle/>
          <a:p>
            <a:pPr algn="ctr"/>
            <a:r>
              <a:rPr lang="en-US" sz="2976" dirty="0">
                <a:solidFill>
                  <a:srgbClr val="1D2C44"/>
                </a:solidFill>
                <a:latin typeface="NeuzeitGroExtBla" pitchFamily="2" charset="77"/>
              </a:rPr>
              <a:t>Supporting NAW’s Litigation &amp; Policy Fund</a:t>
            </a:r>
          </a:p>
        </p:txBody>
      </p:sp>
      <p:pic>
        <p:nvPicPr>
          <p:cNvPr id="8" name="Picture 7">
            <a:extLst>
              <a:ext uri="{FF2B5EF4-FFF2-40B4-BE49-F238E27FC236}">
                <a16:creationId xmlns:a16="http://schemas.microsoft.com/office/drawing/2014/main" id="{34754290-9682-9CB1-CC48-5364710CE2DE}"/>
              </a:ext>
            </a:extLst>
          </p:cNvPr>
          <p:cNvPicPr>
            <a:picLocks noChangeAspect="1"/>
          </p:cNvPicPr>
          <p:nvPr/>
        </p:nvPicPr>
        <p:blipFill>
          <a:blip r:embed="rId5"/>
          <a:srcRect/>
          <a:stretch/>
        </p:blipFill>
        <p:spPr>
          <a:xfrm>
            <a:off x="1086342" y="3252178"/>
            <a:ext cx="3656845" cy="2275370"/>
          </a:xfrm>
          <a:prstGeom prst="rect">
            <a:avLst/>
          </a:prstGeom>
        </p:spPr>
      </p:pic>
    </p:spTree>
    <p:extLst>
      <p:ext uri="{BB962C8B-B14F-4D97-AF65-F5344CB8AC3E}">
        <p14:creationId xmlns:p14="http://schemas.microsoft.com/office/powerpoint/2010/main" val="64181936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9D4EE-9007-095D-0AC5-10571792FCB2}"/>
              </a:ext>
            </a:extLst>
          </p:cNvPr>
          <p:cNvSpPr>
            <a:spLocks noGrp="1"/>
          </p:cNvSpPr>
          <p:nvPr>
            <p:ph type="title"/>
          </p:nvPr>
        </p:nvSpPr>
        <p:spPr>
          <a:xfrm>
            <a:off x="4694274" y="875488"/>
            <a:ext cx="10515600" cy="1325563"/>
          </a:xfrm>
        </p:spPr>
        <p:txBody>
          <a:bodyPr>
            <a:normAutofit fontScale="90000"/>
          </a:bodyPr>
          <a:lstStyle/>
          <a:p>
            <a:br>
              <a:rPr lang="en-US"/>
            </a:br>
            <a:br>
              <a:rPr lang="en-US"/>
            </a:br>
            <a:br>
              <a:rPr lang="en-US"/>
            </a:br>
            <a:endParaRPr lang="en-US"/>
          </a:p>
        </p:txBody>
      </p:sp>
      <p:sp>
        <p:nvSpPr>
          <p:cNvPr id="5" name="TextBox 4">
            <a:extLst>
              <a:ext uri="{FF2B5EF4-FFF2-40B4-BE49-F238E27FC236}">
                <a16:creationId xmlns:a16="http://schemas.microsoft.com/office/drawing/2014/main" id="{AF66D617-F6E2-78D8-9DF9-7BFB92DA55AC}"/>
              </a:ext>
            </a:extLst>
          </p:cNvPr>
          <p:cNvSpPr txBox="1"/>
          <p:nvPr/>
        </p:nvSpPr>
        <p:spPr>
          <a:xfrm>
            <a:off x="2592088" y="1955915"/>
            <a:ext cx="6238766" cy="2339102"/>
          </a:xfrm>
          <a:prstGeom prst="rect">
            <a:avLst/>
          </a:prstGeom>
          <a:noFill/>
        </p:spPr>
        <p:txBody>
          <a:bodyPr wrap="square" rtlCol="0">
            <a:spAutoFit/>
          </a:bodyPr>
          <a:lstStyle/>
          <a:p>
            <a:pPr lvl="1"/>
            <a:r>
              <a:rPr lang="en-US" sz="2800" dirty="0"/>
              <a:t>	</a:t>
            </a:r>
          </a:p>
          <a:p>
            <a:pPr marL="1371600" lvl="2" indent="-457200">
              <a:buFontTx/>
              <a:buChar char="-"/>
            </a:pPr>
            <a:endParaRPr lang="en-US" sz="2800"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511E850C-559F-AB88-22A8-F5A8BDF35CCB}"/>
              </a:ext>
            </a:extLst>
          </p:cNvPr>
          <p:cNvPicPr>
            <a:picLocks noChangeAspect="1"/>
          </p:cNvPicPr>
          <p:nvPr/>
        </p:nvPicPr>
        <p:blipFill>
          <a:blip r:embed="rId2"/>
          <a:stretch>
            <a:fillRect/>
          </a:stretch>
        </p:blipFill>
        <p:spPr>
          <a:xfrm>
            <a:off x="594284" y="3507851"/>
            <a:ext cx="11274093" cy="1970633"/>
          </a:xfrm>
          <a:prstGeom prst="rect">
            <a:avLst/>
          </a:prstGeom>
        </p:spPr>
      </p:pic>
      <p:pic>
        <p:nvPicPr>
          <p:cNvPr id="8" name="Picture 7">
            <a:extLst>
              <a:ext uri="{FF2B5EF4-FFF2-40B4-BE49-F238E27FC236}">
                <a16:creationId xmlns:a16="http://schemas.microsoft.com/office/drawing/2014/main" id="{A4987D54-ACD4-BC84-D520-0FAEE2CEFAFE}"/>
              </a:ext>
            </a:extLst>
          </p:cNvPr>
          <p:cNvPicPr>
            <a:picLocks noChangeAspect="1"/>
          </p:cNvPicPr>
          <p:nvPr/>
        </p:nvPicPr>
        <p:blipFill>
          <a:blip r:embed="rId3"/>
          <a:stretch>
            <a:fillRect/>
          </a:stretch>
        </p:blipFill>
        <p:spPr>
          <a:xfrm>
            <a:off x="4815474" y="432729"/>
            <a:ext cx="2561052" cy="2409593"/>
          </a:xfrm>
          <a:prstGeom prst="rect">
            <a:avLst/>
          </a:prstGeom>
        </p:spPr>
      </p:pic>
    </p:spTree>
    <p:extLst>
      <p:ext uri="{BB962C8B-B14F-4D97-AF65-F5344CB8AC3E}">
        <p14:creationId xmlns:p14="http://schemas.microsoft.com/office/powerpoint/2010/main" val="157306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E452-E938-8460-C53F-73A1B4EA7500}"/>
              </a:ext>
            </a:extLst>
          </p:cNvPr>
          <p:cNvSpPr>
            <a:spLocks noGrp="1"/>
          </p:cNvSpPr>
          <p:nvPr>
            <p:ph type="title"/>
          </p:nvPr>
        </p:nvSpPr>
        <p:spPr>
          <a:xfrm>
            <a:off x="576943" y="3530431"/>
            <a:ext cx="10845036" cy="295976"/>
          </a:xfrm>
        </p:spPr>
        <p:txBody>
          <a:bodyPr>
            <a:noAutofit/>
          </a:bodyPr>
          <a:lstStyle/>
          <a:p>
            <a:r>
              <a:rPr lang="en-US" sz="2000" dirty="0"/>
              <a:t>2010				   2015		    	              2021			2024</a:t>
            </a:r>
          </a:p>
        </p:txBody>
      </p:sp>
      <p:pic>
        <p:nvPicPr>
          <p:cNvPr id="4" name="Picture 3">
            <a:extLst>
              <a:ext uri="{FF2B5EF4-FFF2-40B4-BE49-F238E27FC236}">
                <a16:creationId xmlns:a16="http://schemas.microsoft.com/office/drawing/2014/main" id="{5A3DC7BE-EA11-0393-671F-DF6EF36D3D7F}"/>
              </a:ext>
            </a:extLst>
          </p:cNvPr>
          <p:cNvPicPr>
            <a:picLocks noChangeAspect="1"/>
          </p:cNvPicPr>
          <p:nvPr/>
        </p:nvPicPr>
        <p:blipFill>
          <a:blip r:embed="rId2"/>
          <a:stretch>
            <a:fillRect/>
          </a:stretch>
        </p:blipFill>
        <p:spPr>
          <a:xfrm>
            <a:off x="332810" y="4167739"/>
            <a:ext cx="1871606" cy="2538666"/>
          </a:xfrm>
          <a:prstGeom prst="rect">
            <a:avLst/>
          </a:prstGeom>
        </p:spPr>
      </p:pic>
      <p:pic>
        <p:nvPicPr>
          <p:cNvPr id="6" name="Picture 5">
            <a:extLst>
              <a:ext uri="{FF2B5EF4-FFF2-40B4-BE49-F238E27FC236}">
                <a16:creationId xmlns:a16="http://schemas.microsoft.com/office/drawing/2014/main" id="{E9F1754D-EA4E-B136-AE14-600D50697BB3}"/>
              </a:ext>
            </a:extLst>
          </p:cNvPr>
          <p:cNvPicPr>
            <a:picLocks noChangeAspect="1"/>
          </p:cNvPicPr>
          <p:nvPr/>
        </p:nvPicPr>
        <p:blipFill>
          <a:blip r:embed="rId3"/>
          <a:stretch>
            <a:fillRect/>
          </a:stretch>
        </p:blipFill>
        <p:spPr>
          <a:xfrm>
            <a:off x="1401298" y="1240769"/>
            <a:ext cx="2802586" cy="2119905"/>
          </a:xfrm>
          <a:prstGeom prst="rect">
            <a:avLst/>
          </a:prstGeom>
        </p:spPr>
      </p:pic>
      <p:pic>
        <p:nvPicPr>
          <p:cNvPr id="8" name="Picture 7">
            <a:extLst>
              <a:ext uri="{FF2B5EF4-FFF2-40B4-BE49-F238E27FC236}">
                <a16:creationId xmlns:a16="http://schemas.microsoft.com/office/drawing/2014/main" id="{D202E7A0-6800-1BDE-F080-980D1B3EBA5F}"/>
              </a:ext>
            </a:extLst>
          </p:cNvPr>
          <p:cNvPicPr>
            <a:picLocks noChangeAspect="1"/>
          </p:cNvPicPr>
          <p:nvPr/>
        </p:nvPicPr>
        <p:blipFill>
          <a:blip r:embed="rId4"/>
          <a:stretch>
            <a:fillRect/>
          </a:stretch>
        </p:blipFill>
        <p:spPr>
          <a:xfrm>
            <a:off x="3660171" y="4167739"/>
            <a:ext cx="2435829" cy="2522411"/>
          </a:xfrm>
          <a:prstGeom prst="rect">
            <a:avLst/>
          </a:prstGeom>
        </p:spPr>
      </p:pic>
      <p:pic>
        <p:nvPicPr>
          <p:cNvPr id="1026" name="Picture 2">
            <a:extLst>
              <a:ext uri="{FF2B5EF4-FFF2-40B4-BE49-F238E27FC236}">
                <a16:creationId xmlns:a16="http://schemas.microsoft.com/office/drawing/2014/main" id="{A3541DD6-FE12-2C9B-D951-C858889F43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4629" y="4262531"/>
            <a:ext cx="4128168" cy="232209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BC2ED376-72F1-221F-1158-F557AA7851B9}"/>
              </a:ext>
            </a:extLst>
          </p:cNvPr>
          <p:cNvCxnSpPr>
            <a:cxnSpLocks/>
          </p:cNvCxnSpPr>
          <p:nvPr/>
        </p:nvCxnSpPr>
        <p:spPr>
          <a:xfrm>
            <a:off x="770021" y="3927107"/>
            <a:ext cx="10305416" cy="39232"/>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pic>
        <p:nvPicPr>
          <p:cNvPr id="13" name="Picture 12">
            <a:extLst>
              <a:ext uri="{FF2B5EF4-FFF2-40B4-BE49-F238E27FC236}">
                <a16:creationId xmlns:a16="http://schemas.microsoft.com/office/drawing/2014/main" id="{77C44243-7AEA-0906-A383-B9E24AC627B6}"/>
              </a:ext>
            </a:extLst>
          </p:cNvPr>
          <p:cNvPicPr>
            <a:picLocks noChangeAspect="1"/>
          </p:cNvPicPr>
          <p:nvPr/>
        </p:nvPicPr>
        <p:blipFill>
          <a:blip r:embed="rId6"/>
          <a:stretch>
            <a:fillRect/>
          </a:stretch>
        </p:blipFill>
        <p:spPr>
          <a:xfrm>
            <a:off x="6925521" y="1171712"/>
            <a:ext cx="2057134" cy="2342846"/>
          </a:xfrm>
          <a:prstGeom prst="rect">
            <a:avLst/>
          </a:prstGeom>
        </p:spPr>
      </p:pic>
      <p:sp>
        <p:nvSpPr>
          <p:cNvPr id="15" name="Flowchart: Connector 14">
            <a:extLst>
              <a:ext uri="{FF2B5EF4-FFF2-40B4-BE49-F238E27FC236}">
                <a16:creationId xmlns:a16="http://schemas.microsoft.com/office/drawing/2014/main" id="{EAAE28B1-4385-74E2-939E-4C821B905E5E}"/>
              </a:ext>
            </a:extLst>
          </p:cNvPr>
          <p:cNvSpPr/>
          <p:nvPr/>
        </p:nvSpPr>
        <p:spPr>
          <a:xfrm>
            <a:off x="1072670" y="3832969"/>
            <a:ext cx="195943" cy="201400"/>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26E1D6EF-C21B-0460-E5D3-36FD71C52389}"/>
              </a:ext>
            </a:extLst>
          </p:cNvPr>
          <p:cNvSpPr/>
          <p:nvPr/>
        </p:nvSpPr>
        <p:spPr>
          <a:xfrm>
            <a:off x="4682142" y="3865639"/>
            <a:ext cx="195943" cy="201400"/>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52998CCC-E6E0-1ADA-3CAE-6EB4258ECA70}"/>
              </a:ext>
            </a:extLst>
          </p:cNvPr>
          <p:cNvSpPr/>
          <p:nvPr/>
        </p:nvSpPr>
        <p:spPr>
          <a:xfrm>
            <a:off x="7954088" y="3875622"/>
            <a:ext cx="195943" cy="201400"/>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4B2E6FC5-4202-27C8-B955-F61730F94A50}"/>
              </a:ext>
            </a:extLst>
          </p:cNvPr>
          <p:cNvSpPr/>
          <p:nvPr/>
        </p:nvSpPr>
        <p:spPr>
          <a:xfrm>
            <a:off x="10879494" y="3875622"/>
            <a:ext cx="195943" cy="201400"/>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59FFC29-EFB6-7869-A2B0-8A6A94F73C25}"/>
              </a:ext>
            </a:extLst>
          </p:cNvPr>
          <p:cNvSpPr txBox="1"/>
          <p:nvPr/>
        </p:nvSpPr>
        <p:spPr>
          <a:xfrm>
            <a:off x="1268613" y="0"/>
            <a:ext cx="4077828" cy="523220"/>
          </a:xfrm>
          <a:prstGeom prst="rect">
            <a:avLst/>
          </a:prstGeom>
          <a:noFill/>
        </p:spPr>
        <p:txBody>
          <a:bodyPr wrap="square" rtlCol="0">
            <a:spAutoFit/>
          </a:bodyPr>
          <a:lstStyle/>
          <a:p>
            <a:r>
              <a:rPr lang="en-US" sz="2800" dirty="0"/>
              <a:t>Process Vs.  Policy</a:t>
            </a:r>
          </a:p>
        </p:txBody>
      </p:sp>
      <p:sp>
        <p:nvSpPr>
          <p:cNvPr id="20" name="Rectangle 19">
            <a:extLst>
              <a:ext uri="{FF2B5EF4-FFF2-40B4-BE49-F238E27FC236}">
                <a16:creationId xmlns:a16="http://schemas.microsoft.com/office/drawing/2014/main" id="{45B6A23F-6CCC-4350-0BCE-116D11519AE9}"/>
              </a:ext>
            </a:extLst>
          </p:cNvPr>
          <p:cNvSpPr/>
          <p:nvPr/>
        </p:nvSpPr>
        <p:spPr>
          <a:xfrm>
            <a:off x="0" y="-114286"/>
            <a:ext cx="12192000" cy="1185298"/>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1D2C44"/>
                </a:solidFill>
                <a:latin typeface="NeuzeitGroExtBla" pitchFamily="2" charset="77"/>
              </a:rPr>
              <a:t>Process  vs.  Policy </a:t>
            </a:r>
            <a:endParaRPr lang="en-US" sz="3200" b="1" dirty="0">
              <a:solidFill>
                <a:srgbClr val="1D2C44"/>
              </a:solidFill>
              <a:latin typeface="NeuzeitGroExtBla" pitchFamily="2" charset="77"/>
            </a:endParaRPr>
          </a:p>
        </p:txBody>
      </p:sp>
    </p:spTree>
    <p:extLst>
      <p:ext uri="{BB962C8B-B14F-4D97-AF65-F5344CB8AC3E}">
        <p14:creationId xmlns:p14="http://schemas.microsoft.com/office/powerpoint/2010/main" val="76562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934678-F88F-2B66-D062-1B3E5C35E827}"/>
              </a:ext>
            </a:extLst>
          </p:cNvPr>
          <p:cNvPicPr>
            <a:picLocks noChangeAspect="1"/>
          </p:cNvPicPr>
          <p:nvPr/>
        </p:nvPicPr>
        <p:blipFill>
          <a:blip r:embed="rId2"/>
          <a:stretch>
            <a:fillRect/>
          </a:stretch>
        </p:blipFill>
        <p:spPr>
          <a:xfrm>
            <a:off x="4244198" y="1248319"/>
            <a:ext cx="3210961" cy="4532284"/>
          </a:xfrm>
          <a:prstGeom prst="rect">
            <a:avLst/>
          </a:prstGeom>
        </p:spPr>
      </p:pic>
      <p:sp>
        <p:nvSpPr>
          <p:cNvPr id="4" name="TextBox 3">
            <a:extLst>
              <a:ext uri="{FF2B5EF4-FFF2-40B4-BE49-F238E27FC236}">
                <a16:creationId xmlns:a16="http://schemas.microsoft.com/office/drawing/2014/main" id="{1C7E0D6B-C293-E392-5468-55DC8615B0C2}"/>
              </a:ext>
            </a:extLst>
          </p:cNvPr>
          <p:cNvSpPr txBox="1"/>
          <p:nvPr/>
        </p:nvSpPr>
        <p:spPr>
          <a:xfrm>
            <a:off x="3391612" y="247986"/>
            <a:ext cx="4856650" cy="861774"/>
          </a:xfrm>
          <a:prstGeom prst="rect">
            <a:avLst/>
          </a:prstGeom>
          <a:noFill/>
        </p:spPr>
        <p:txBody>
          <a:bodyPr wrap="square" rtlCol="0">
            <a:spAutoFit/>
          </a:bodyPr>
          <a:lstStyle/>
          <a:p>
            <a:r>
              <a:rPr lang="en-US" sz="5000" b="1" dirty="0">
                <a:solidFill>
                  <a:schemeClr val="accent6">
                    <a:lumMod val="75000"/>
                  </a:schemeClr>
                </a:solidFill>
                <a:latin typeface="NeuzeitGroExtBla" panose="00000A00000000000000" pitchFamily="50" charset="0"/>
              </a:rPr>
              <a:t>Trump Decision Tree</a:t>
            </a:r>
          </a:p>
        </p:txBody>
      </p:sp>
      <p:sp>
        <p:nvSpPr>
          <p:cNvPr id="5" name="TextBox 4">
            <a:extLst>
              <a:ext uri="{FF2B5EF4-FFF2-40B4-BE49-F238E27FC236}">
                <a16:creationId xmlns:a16="http://schemas.microsoft.com/office/drawing/2014/main" id="{5F0B2005-F6C1-49D0-7F5A-C8657B08B183}"/>
              </a:ext>
            </a:extLst>
          </p:cNvPr>
          <p:cNvSpPr txBox="1"/>
          <p:nvPr/>
        </p:nvSpPr>
        <p:spPr>
          <a:xfrm>
            <a:off x="456285" y="1619260"/>
            <a:ext cx="3674401" cy="6278642"/>
          </a:xfrm>
          <a:prstGeom prst="rect">
            <a:avLst/>
          </a:prstGeom>
          <a:noFill/>
        </p:spPr>
        <p:txBody>
          <a:bodyPr wrap="square" rtlCol="0">
            <a:spAutoFit/>
          </a:bodyPr>
          <a:lstStyle/>
          <a:p>
            <a:r>
              <a:rPr lang="en-US" dirty="0"/>
              <a:t>	</a:t>
            </a:r>
            <a:endParaRPr lang="en-US" sz="2400" dirty="0">
              <a:solidFill>
                <a:schemeClr val="tx2">
                  <a:lumMod val="75000"/>
                  <a:lumOff val="25000"/>
                </a:schemeClr>
              </a:solidFill>
              <a:latin typeface="Arial Black" panose="020B0A04020102020204" pitchFamily="34" charset="0"/>
            </a:endParaRPr>
          </a:p>
          <a:p>
            <a:r>
              <a:rPr lang="en-US" sz="2400" dirty="0">
                <a:solidFill>
                  <a:schemeClr val="tx2">
                    <a:lumMod val="75000"/>
                    <a:lumOff val="25000"/>
                  </a:schemeClr>
                </a:solidFill>
                <a:latin typeface="Arial Black" panose="020B0A04020102020204" pitchFamily="34" charset="0"/>
              </a:rPr>
              <a:t>PARADIGM SHIFT – </a:t>
            </a:r>
          </a:p>
          <a:p>
            <a:endParaRPr lang="en-US" sz="2400" dirty="0">
              <a:solidFill>
                <a:schemeClr val="tx2">
                  <a:lumMod val="75000"/>
                  <a:lumOff val="25000"/>
                </a:schemeClr>
              </a:solidFill>
              <a:latin typeface="Arial Black" panose="020B0A04020102020204" pitchFamily="34" charset="0"/>
            </a:endParaRPr>
          </a:p>
          <a:p>
            <a:r>
              <a:rPr lang="en-US" sz="2400" dirty="0">
                <a:solidFill>
                  <a:schemeClr val="tx2">
                    <a:lumMod val="75000"/>
                    <a:lumOff val="25000"/>
                  </a:schemeClr>
                </a:solidFill>
                <a:latin typeface="Arial Black" panose="020B0A04020102020204" pitchFamily="34" charset="0"/>
              </a:rPr>
              <a:t>A major change in the worldview of how something works or is accomplished</a:t>
            </a: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4C7DECCD-B55F-D7F3-A0A7-FBCBB3808D74}"/>
                  </a:ext>
                </a:extLst>
              </p14:cNvPr>
              <p14:cNvContentPartPr/>
              <p14:nvPr/>
            </p14:nvContentPartPr>
            <p14:xfrm>
              <a:off x="7884435" y="1621243"/>
              <a:ext cx="360" cy="360"/>
            </p14:xfrm>
          </p:contentPart>
        </mc:Choice>
        <mc:Fallback xmlns="">
          <p:pic>
            <p:nvPicPr>
              <p:cNvPr id="14" name="Ink 13">
                <a:extLst>
                  <a:ext uri="{FF2B5EF4-FFF2-40B4-BE49-F238E27FC236}">
                    <a16:creationId xmlns:a16="http://schemas.microsoft.com/office/drawing/2014/main" id="{4C7DECCD-B55F-D7F3-A0A7-FBCBB3808D74}"/>
                  </a:ext>
                </a:extLst>
              </p:cNvPr>
              <p:cNvPicPr/>
              <p:nvPr/>
            </p:nvPicPr>
            <p:blipFill>
              <a:blip r:embed="rId10"/>
              <a:stretch>
                <a:fillRect/>
              </a:stretch>
            </p:blipFill>
            <p:spPr>
              <a:xfrm>
                <a:off x="7878315" y="1615123"/>
                <a:ext cx="12600" cy="12600"/>
              </a:xfrm>
              <a:prstGeom prst="rect">
                <a:avLst/>
              </a:prstGeom>
            </p:spPr>
          </p:pic>
        </mc:Fallback>
      </mc:AlternateContent>
      <p:sp>
        <p:nvSpPr>
          <p:cNvPr id="2" name="TextBox 1">
            <a:extLst>
              <a:ext uri="{FF2B5EF4-FFF2-40B4-BE49-F238E27FC236}">
                <a16:creationId xmlns:a16="http://schemas.microsoft.com/office/drawing/2014/main" id="{64ABDAA4-7A41-FDCC-AD2F-A6E54FCADD7A}"/>
              </a:ext>
            </a:extLst>
          </p:cNvPr>
          <p:cNvSpPr txBox="1"/>
          <p:nvPr/>
        </p:nvSpPr>
        <p:spPr>
          <a:xfrm>
            <a:off x="8061316" y="1619260"/>
            <a:ext cx="3735608" cy="7386638"/>
          </a:xfrm>
          <a:prstGeom prst="rect">
            <a:avLst/>
          </a:prstGeom>
          <a:noFill/>
        </p:spPr>
        <p:txBody>
          <a:bodyPr wrap="square" rtlCol="0">
            <a:spAutoFit/>
          </a:bodyPr>
          <a:lstStyle/>
          <a:p>
            <a:r>
              <a:rPr lang="en-US" dirty="0"/>
              <a:t>	</a:t>
            </a:r>
            <a:endParaRPr lang="en-US" sz="2400" dirty="0">
              <a:solidFill>
                <a:schemeClr val="tx2">
                  <a:lumMod val="75000"/>
                  <a:lumOff val="25000"/>
                </a:schemeClr>
              </a:solidFill>
              <a:latin typeface="Arial Black" panose="020B0A04020102020204" pitchFamily="34" charset="0"/>
            </a:endParaRPr>
          </a:p>
          <a:p>
            <a:r>
              <a:rPr lang="en-US" sz="2400" dirty="0">
                <a:solidFill>
                  <a:schemeClr val="tx2">
                    <a:lumMod val="75000"/>
                    <a:lumOff val="25000"/>
                  </a:schemeClr>
                </a:solidFill>
                <a:latin typeface="Arial Black" panose="020B0A04020102020204" pitchFamily="34" charset="0"/>
              </a:rPr>
              <a:t>TRANSPARENCY –</a:t>
            </a:r>
          </a:p>
          <a:p>
            <a:endParaRPr lang="en-US" sz="2400" dirty="0">
              <a:solidFill>
                <a:schemeClr val="tx2">
                  <a:lumMod val="75000"/>
                  <a:lumOff val="25000"/>
                </a:schemeClr>
              </a:solidFill>
              <a:latin typeface="Arial Black" panose="020B0A04020102020204" pitchFamily="34" charset="0"/>
            </a:endParaRPr>
          </a:p>
          <a:p>
            <a:r>
              <a:rPr lang="en-US" sz="2400" dirty="0">
                <a:solidFill>
                  <a:schemeClr val="tx2">
                    <a:lumMod val="75000"/>
                    <a:lumOff val="25000"/>
                  </a:schemeClr>
                </a:solidFill>
                <a:latin typeface="Arial Black" panose="020B0A04020102020204" pitchFamily="34" charset="0"/>
              </a:rPr>
              <a:t>The public disclosure of information that enables people to hold decision-makers to account </a:t>
            </a: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a:p>
            <a:r>
              <a:rPr lang="en-US" sz="2400" dirty="0">
                <a:solidFill>
                  <a:schemeClr val="tx2">
                    <a:lumMod val="75000"/>
                    <a:lumOff val="25000"/>
                  </a:schemeClr>
                </a:solidFill>
                <a:latin typeface="Arial Black" panose="020B0A04020102020204" pitchFamily="34" charset="0"/>
              </a:rPr>
              <a:t> </a:t>
            </a: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a:p>
            <a:endParaRPr lang="en-US" sz="2400" dirty="0">
              <a:solidFill>
                <a:schemeClr val="tx2">
                  <a:lumMod val="75000"/>
                  <a:lumOff val="25000"/>
                </a:schemeClr>
              </a:solidFill>
              <a:latin typeface="Arial Black" panose="020B0A04020102020204" pitchFamily="34" charset="0"/>
            </a:endParaRPr>
          </a:p>
        </p:txBody>
      </p:sp>
      <p:sp>
        <p:nvSpPr>
          <p:cNvPr id="6" name="TextBox 5">
            <a:extLst>
              <a:ext uri="{FF2B5EF4-FFF2-40B4-BE49-F238E27FC236}">
                <a16:creationId xmlns:a16="http://schemas.microsoft.com/office/drawing/2014/main" id="{D1771A45-6321-6DE1-9D96-2B67F9F4E69D}"/>
              </a:ext>
            </a:extLst>
          </p:cNvPr>
          <p:cNvSpPr txBox="1"/>
          <p:nvPr/>
        </p:nvSpPr>
        <p:spPr>
          <a:xfrm>
            <a:off x="3407497" y="5981159"/>
            <a:ext cx="6904293" cy="461665"/>
          </a:xfrm>
          <a:prstGeom prst="rect">
            <a:avLst/>
          </a:prstGeom>
          <a:noFill/>
        </p:spPr>
        <p:txBody>
          <a:bodyPr wrap="square" rtlCol="0">
            <a:spAutoFit/>
          </a:bodyPr>
          <a:lstStyle/>
          <a:p>
            <a:r>
              <a:rPr lang="en-US" sz="2400" dirty="0">
                <a:solidFill>
                  <a:schemeClr val="accent2">
                    <a:lumMod val="50000"/>
                  </a:schemeClr>
                </a:solidFill>
                <a:latin typeface="Arial Black" panose="020B0A04020102020204" pitchFamily="34" charset="0"/>
              </a:rPr>
              <a:t>Russ Vought – Stephen Miller</a:t>
            </a:r>
          </a:p>
        </p:txBody>
      </p:sp>
    </p:spTree>
    <p:extLst>
      <p:ext uri="{BB962C8B-B14F-4D97-AF65-F5344CB8AC3E}">
        <p14:creationId xmlns:p14="http://schemas.microsoft.com/office/powerpoint/2010/main" val="203729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673D4-D344-A617-80FE-E7AB498BDCE4}"/>
              </a:ext>
            </a:extLst>
          </p:cNvPr>
          <p:cNvSpPr/>
          <p:nvPr/>
        </p:nvSpPr>
        <p:spPr>
          <a:xfrm>
            <a:off x="0" y="-60384"/>
            <a:ext cx="12192000" cy="1185298"/>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1D2C44"/>
              </a:solidFill>
              <a:latin typeface="NeuzeitGroExtBla" pitchFamily="2" charset="77"/>
            </a:endParaRPr>
          </a:p>
          <a:p>
            <a:pPr algn="ctr"/>
            <a:r>
              <a:rPr lang="en-US" sz="4000" b="1" dirty="0">
                <a:solidFill>
                  <a:srgbClr val="1D2C44"/>
                </a:solidFill>
                <a:latin typeface="NeuzeitGroExtBla" pitchFamily="2" charset="77"/>
              </a:rPr>
              <a:t>Election Themes are Policy Themes</a:t>
            </a:r>
          </a:p>
          <a:p>
            <a:pPr algn="ctr"/>
            <a:endParaRPr lang="en-US" sz="3200" b="1" dirty="0">
              <a:solidFill>
                <a:srgbClr val="1D2C44"/>
              </a:solidFill>
              <a:latin typeface="NeuzeitGroExtBla" pitchFamily="2" charset="77"/>
            </a:endParaRPr>
          </a:p>
        </p:txBody>
      </p:sp>
      <p:sp>
        <p:nvSpPr>
          <p:cNvPr id="4" name="TextBox 3">
            <a:extLst>
              <a:ext uri="{FF2B5EF4-FFF2-40B4-BE49-F238E27FC236}">
                <a16:creationId xmlns:a16="http://schemas.microsoft.com/office/drawing/2014/main" id="{3D9D176A-2A91-5C6B-66F0-11D5BE6378E3}"/>
              </a:ext>
            </a:extLst>
          </p:cNvPr>
          <p:cNvSpPr txBox="1"/>
          <p:nvPr/>
        </p:nvSpPr>
        <p:spPr>
          <a:xfrm>
            <a:off x="2151904" y="1441785"/>
            <a:ext cx="9707303" cy="5663089"/>
          </a:xfrm>
          <a:prstGeom prst="rect">
            <a:avLst/>
          </a:prstGeom>
          <a:noFill/>
        </p:spPr>
        <p:txBody>
          <a:bodyPr wrap="square" rtlCol="0">
            <a:spAutoFit/>
          </a:bodyPr>
          <a:lstStyle/>
          <a:p>
            <a:r>
              <a:rPr lang="en-US" sz="2800" dirty="0"/>
              <a:t>Economy				Pocket Book, Pro-Worker</a:t>
            </a:r>
          </a:p>
          <a:p>
            <a:endParaRPr lang="en-US" sz="1200" dirty="0"/>
          </a:p>
          <a:p>
            <a:endParaRPr lang="en-US" sz="2800" dirty="0"/>
          </a:p>
          <a:p>
            <a:endParaRPr lang="en-US" sz="1200" dirty="0"/>
          </a:p>
          <a:p>
            <a:r>
              <a:rPr lang="en-US" sz="2800" dirty="0"/>
              <a:t>Safety				Immigration, Police, Bathrooms</a:t>
            </a:r>
          </a:p>
          <a:p>
            <a:endParaRPr lang="en-US" sz="2800" dirty="0"/>
          </a:p>
          <a:p>
            <a:endParaRPr lang="en-US" sz="1200" dirty="0"/>
          </a:p>
          <a:p>
            <a:endParaRPr lang="en-US" sz="2800" dirty="0"/>
          </a:p>
          <a:p>
            <a:r>
              <a:rPr lang="en-US" sz="2800" dirty="0"/>
              <a:t>Economic Security		National Security, Imperialism </a:t>
            </a:r>
          </a:p>
          <a:p>
            <a:r>
              <a:rPr lang="en-US" sz="2800" dirty="0"/>
              <a:t> </a:t>
            </a:r>
          </a:p>
          <a:p>
            <a:endParaRPr lang="en-US" sz="2800" dirty="0"/>
          </a:p>
          <a:p>
            <a:r>
              <a:rPr lang="en-US" sz="2800" dirty="0"/>
              <a:t>Nationalism			US Dominance </a:t>
            </a:r>
          </a:p>
          <a:p>
            <a:endParaRPr lang="en-US" sz="2800" dirty="0"/>
          </a:p>
          <a:p>
            <a:endParaRPr lang="en-US" sz="2800" dirty="0"/>
          </a:p>
          <a:p>
            <a:endParaRPr lang="en-US" dirty="0"/>
          </a:p>
        </p:txBody>
      </p:sp>
      <p:pic>
        <p:nvPicPr>
          <p:cNvPr id="6" name="Picture 5">
            <a:extLst>
              <a:ext uri="{FF2B5EF4-FFF2-40B4-BE49-F238E27FC236}">
                <a16:creationId xmlns:a16="http://schemas.microsoft.com/office/drawing/2014/main" id="{913D0021-6014-05F2-FD18-8DB5A77BE1C3}"/>
              </a:ext>
            </a:extLst>
          </p:cNvPr>
          <p:cNvPicPr>
            <a:picLocks noChangeAspect="1"/>
          </p:cNvPicPr>
          <p:nvPr/>
        </p:nvPicPr>
        <p:blipFill>
          <a:blip r:embed="rId2"/>
          <a:stretch>
            <a:fillRect/>
          </a:stretch>
        </p:blipFill>
        <p:spPr>
          <a:xfrm>
            <a:off x="770522" y="1219299"/>
            <a:ext cx="1230626" cy="1228426"/>
          </a:xfrm>
          <a:prstGeom prst="rect">
            <a:avLst/>
          </a:prstGeom>
        </p:spPr>
      </p:pic>
      <p:pic>
        <p:nvPicPr>
          <p:cNvPr id="7" name="Picture 6">
            <a:extLst>
              <a:ext uri="{FF2B5EF4-FFF2-40B4-BE49-F238E27FC236}">
                <a16:creationId xmlns:a16="http://schemas.microsoft.com/office/drawing/2014/main" id="{1C5CFB22-D01D-1058-05EF-D4ADE17F1823}"/>
              </a:ext>
            </a:extLst>
          </p:cNvPr>
          <p:cNvPicPr>
            <a:picLocks noChangeAspect="1"/>
          </p:cNvPicPr>
          <p:nvPr/>
        </p:nvPicPr>
        <p:blipFill>
          <a:blip r:embed="rId3"/>
          <a:stretch>
            <a:fillRect/>
          </a:stretch>
        </p:blipFill>
        <p:spPr>
          <a:xfrm>
            <a:off x="680289" y="2539101"/>
            <a:ext cx="1402250" cy="1088205"/>
          </a:xfrm>
          <a:prstGeom prst="rect">
            <a:avLst/>
          </a:prstGeom>
        </p:spPr>
      </p:pic>
      <p:pic>
        <p:nvPicPr>
          <p:cNvPr id="8" name="Picture 7">
            <a:extLst>
              <a:ext uri="{FF2B5EF4-FFF2-40B4-BE49-F238E27FC236}">
                <a16:creationId xmlns:a16="http://schemas.microsoft.com/office/drawing/2014/main" id="{49410253-1492-D968-119A-6525268F9E35}"/>
              </a:ext>
            </a:extLst>
          </p:cNvPr>
          <p:cNvPicPr>
            <a:picLocks noChangeAspect="1"/>
          </p:cNvPicPr>
          <p:nvPr/>
        </p:nvPicPr>
        <p:blipFill>
          <a:blip r:embed="rId4"/>
          <a:stretch>
            <a:fillRect/>
          </a:stretch>
        </p:blipFill>
        <p:spPr>
          <a:xfrm>
            <a:off x="739836" y="3810058"/>
            <a:ext cx="1291998" cy="1291998"/>
          </a:xfrm>
          <a:prstGeom prst="rect">
            <a:avLst/>
          </a:prstGeom>
        </p:spPr>
      </p:pic>
      <p:pic>
        <p:nvPicPr>
          <p:cNvPr id="10" name="Picture 9">
            <a:extLst>
              <a:ext uri="{FF2B5EF4-FFF2-40B4-BE49-F238E27FC236}">
                <a16:creationId xmlns:a16="http://schemas.microsoft.com/office/drawing/2014/main" id="{EE466C0E-0D7B-479B-CCA1-E10CE98EB5B6}"/>
              </a:ext>
            </a:extLst>
          </p:cNvPr>
          <p:cNvPicPr>
            <a:picLocks noChangeAspect="1"/>
          </p:cNvPicPr>
          <p:nvPr/>
        </p:nvPicPr>
        <p:blipFill>
          <a:blip r:embed="rId5"/>
          <a:stretch>
            <a:fillRect/>
          </a:stretch>
        </p:blipFill>
        <p:spPr>
          <a:xfrm>
            <a:off x="770522" y="5284808"/>
            <a:ext cx="1230626" cy="1282552"/>
          </a:xfrm>
          <a:prstGeom prst="rect">
            <a:avLst/>
          </a:prstGeom>
        </p:spPr>
      </p:pic>
      <p:sp>
        <p:nvSpPr>
          <p:cNvPr id="11" name="Arrow: Right 10">
            <a:extLst>
              <a:ext uri="{FF2B5EF4-FFF2-40B4-BE49-F238E27FC236}">
                <a16:creationId xmlns:a16="http://schemas.microsoft.com/office/drawing/2014/main" id="{F362FBB1-4852-8AB3-5676-D5449B8ABB76}"/>
              </a:ext>
            </a:extLst>
          </p:cNvPr>
          <p:cNvSpPr/>
          <p:nvPr/>
        </p:nvSpPr>
        <p:spPr>
          <a:xfrm>
            <a:off x="5299215" y="1472788"/>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DBB4150-84AE-0B7B-67EF-9B39D07A2B88}"/>
              </a:ext>
            </a:extLst>
          </p:cNvPr>
          <p:cNvSpPr/>
          <p:nvPr/>
        </p:nvSpPr>
        <p:spPr>
          <a:xfrm>
            <a:off x="5299215" y="540562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7D5D0C10-2AC2-C464-502B-7E52190D2A50}"/>
              </a:ext>
            </a:extLst>
          </p:cNvPr>
          <p:cNvSpPr/>
          <p:nvPr/>
        </p:nvSpPr>
        <p:spPr>
          <a:xfrm>
            <a:off x="5299215" y="275680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91841BCB-A177-DC11-EA59-5FF7D00D5A07}"/>
              </a:ext>
            </a:extLst>
          </p:cNvPr>
          <p:cNvSpPr/>
          <p:nvPr/>
        </p:nvSpPr>
        <p:spPr>
          <a:xfrm>
            <a:off x="5299215" y="421374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08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0EE3A6-0751-AB60-5ED6-96E28E2A209D}"/>
              </a:ext>
            </a:extLst>
          </p:cNvPr>
          <p:cNvSpPr/>
          <p:nvPr/>
        </p:nvSpPr>
        <p:spPr>
          <a:xfrm>
            <a:off x="0" y="0"/>
            <a:ext cx="4157330" cy="6858000"/>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3" name="TextBox 2">
            <a:extLst>
              <a:ext uri="{FF2B5EF4-FFF2-40B4-BE49-F238E27FC236}">
                <a16:creationId xmlns:a16="http://schemas.microsoft.com/office/drawing/2014/main" id="{43DE0A13-F65A-8721-C66F-67953D578638}"/>
              </a:ext>
            </a:extLst>
          </p:cNvPr>
          <p:cNvSpPr txBox="1"/>
          <p:nvPr/>
        </p:nvSpPr>
        <p:spPr>
          <a:xfrm>
            <a:off x="343214" y="865774"/>
            <a:ext cx="3508744" cy="3391569"/>
          </a:xfrm>
          <a:prstGeom prst="rect">
            <a:avLst/>
          </a:prstGeom>
          <a:noFill/>
        </p:spPr>
        <p:txBody>
          <a:bodyPr wrap="square" rtlCol="0">
            <a:spAutoFit/>
          </a:bodyPr>
          <a:lstStyle/>
          <a:p>
            <a:pPr algn="ctr"/>
            <a:r>
              <a:rPr lang="en-US" sz="3600" b="1" dirty="0">
                <a:solidFill>
                  <a:srgbClr val="1D2C44"/>
                </a:solidFill>
                <a:latin typeface="NeuzeitGroExtBla" pitchFamily="2" charset="77"/>
              </a:rPr>
              <a:t>TRUMP 2.0</a:t>
            </a:r>
          </a:p>
          <a:p>
            <a:pPr algn="ctr"/>
            <a:endParaRPr lang="en-US" sz="2239" dirty="0">
              <a:solidFill>
                <a:schemeClr val="bg1"/>
              </a:solidFill>
              <a:latin typeface="Averta Std PE" pitchFamily="2" charset="0"/>
              <a:ea typeface="Lato" panose="020F0502020204030203" pitchFamily="34" charset="0"/>
              <a:cs typeface="Lato" panose="020F0502020204030203" pitchFamily="34" charset="0"/>
            </a:endParaRPr>
          </a:p>
          <a:p>
            <a:pPr algn="ctr"/>
            <a:endParaRPr lang="en-US" sz="2800" dirty="0">
              <a:solidFill>
                <a:schemeClr val="bg1"/>
              </a:solidFill>
              <a:latin typeface="Averta Std PE" pitchFamily="2" charset="0"/>
              <a:ea typeface="Lato" panose="020F0502020204030203" pitchFamily="34" charset="0"/>
              <a:cs typeface="Lato" panose="020F0502020204030203" pitchFamily="34" charset="0"/>
            </a:endParaRPr>
          </a:p>
          <a:p>
            <a:pPr algn="ctr"/>
            <a:r>
              <a:rPr lang="en-US" sz="3200" b="1" dirty="0">
                <a:solidFill>
                  <a:schemeClr val="bg1"/>
                </a:solidFill>
                <a:latin typeface="Averta Std PE" pitchFamily="2" charset="0"/>
                <a:ea typeface="Lato" panose="020F0502020204030203" pitchFamily="34" charset="0"/>
                <a:cs typeface="Lato" panose="020F0502020204030203" pitchFamily="34" charset="0"/>
              </a:rPr>
              <a:t>Remembering </a:t>
            </a:r>
          </a:p>
          <a:p>
            <a:pPr algn="ctr"/>
            <a:r>
              <a:rPr lang="en-US" sz="3200" b="1" dirty="0">
                <a:solidFill>
                  <a:schemeClr val="bg1"/>
                </a:solidFill>
                <a:latin typeface="Averta Std PE" pitchFamily="2" charset="0"/>
                <a:ea typeface="Lato" panose="020F0502020204030203" pitchFamily="34" charset="0"/>
                <a:cs typeface="Lato" panose="020F0502020204030203" pitchFamily="34" charset="0"/>
              </a:rPr>
              <a:t>and </a:t>
            </a:r>
            <a:r>
              <a:rPr lang="en-US" sz="3200" b="1" u="sng" dirty="0">
                <a:solidFill>
                  <a:schemeClr val="bg1"/>
                </a:solidFill>
                <a:latin typeface="Averta Std PE" pitchFamily="2" charset="0"/>
                <a:ea typeface="Lato" panose="020F0502020204030203" pitchFamily="34" charset="0"/>
                <a:cs typeface="Lato" panose="020F0502020204030203" pitchFamily="34" charset="0"/>
              </a:rPr>
              <a:t>Remodeling</a:t>
            </a:r>
          </a:p>
          <a:p>
            <a:pPr algn="ctr"/>
            <a:r>
              <a:rPr lang="en-US" sz="3200" b="1" dirty="0">
                <a:solidFill>
                  <a:schemeClr val="bg1"/>
                </a:solidFill>
                <a:latin typeface="Averta Std PE" pitchFamily="2" charset="0"/>
                <a:ea typeface="Lato" panose="020F0502020204030203" pitchFamily="34" charset="0"/>
                <a:cs typeface="Lato" panose="020F0502020204030203" pitchFamily="34" charset="0"/>
              </a:rPr>
              <a:t>the</a:t>
            </a:r>
          </a:p>
          <a:p>
            <a:pPr algn="ctr"/>
            <a:r>
              <a:rPr lang="en-US" sz="3200" b="1" dirty="0">
                <a:solidFill>
                  <a:schemeClr val="bg1"/>
                </a:solidFill>
                <a:latin typeface="Averta Std PE" pitchFamily="2" charset="0"/>
                <a:ea typeface="Lato" panose="020F0502020204030203" pitchFamily="34" charset="0"/>
                <a:cs typeface="Lato" panose="020F0502020204030203" pitchFamily="34" charset="0"/>
              </a:rPr>
              <a:t>WHITE HOUSE</a:t>
            </a:r>
          </a:p>
        </p:txBody>
      </p:sp>
      <p:pic>
        <p:nvPicPr>
          <p:cNvPr id="5" name="Picture 4">
            <a:extLst>
              <a:ext uri="{FF2B5EF4-FFF2-40B4-BE49-F238E27FC236}">
                <a16:creationId xmlns:a16="http://schemas.microsoft.com/office/drawing/2014/main" id="{E07AC943-39FF-0B76-E489-69D54891ECA2}"/>
              </a:ext>
            </a:extLst>
          </p:cNvPr>
          <p:cNvPicPr>
            <a:picLocks noChangeAspect="1"/>
          </p:cNvPicPr>
          <p:nvPr/>
        </p:nvPicPr>
        <p:blipFill>
          <a:blip r:embed="rId2"/>
          <a:stretch>
            <a:fillRect/>
          </a:stretch>
        </p:blipFill>
        <p:spPr>
          <a:xfrm>
            <a:off x="6505001" y="370957"/>
            <a:ext cx="3702240" cy="1492327"/>
          </a:xfrm>
          <a:prstGeom prst="rect">
            <a:avLst/>
          </a:prstGeom>
        </p:spPr>
      </p:pic>
      <p:sp>
        <p:nvSpPr>
          <p:cNvPr id="6" name="TextBox 5">
            <a:extLst>
              <a:ext uri="{FF2B5EF4-FFF2-40B4-BE49-F238E27FC236}">
                <a16:creationId xmlns:a16="http://schemas.microsoft.com/office/drawing/2014/main" id="{CD664359-7AA9-AFC1-FF08-01A57DD220A2}"/>
              </a:ext>
            </a:extLst>
          </p:cNvPr>
          <p:cNvSpPr txBox="1"/>
          <p:nvPr/>
        </p:nvSpPr>
        <p:spPr>
          <a:xfrm>
            <a:off x="6392173" y="2701325"/>
            <a:ext cx="5148518" cy="2523768"/>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t>Accessible</a:t>
            </a:r>
          </a:p>
          <a:p>
            <a:pPr marL="285750" indent="-285750">
              <a:buFont typeface="Wingdings" panose="05000000000000000000" pitchFamily="2" charset="2"/>
              <a:buChar char="ü"/>
            </a:pPr>
            <a:r>
              <a:rPr lang="en-US" sz="2800" dirty="0"/>
              <a:t>Transactional </a:t>
            </a:r>
          </a:p>
          <a:p>
            <a:pPr marL="285750" indent="-285750">
              <a:buFont typeface="Wingdings" panose="05000000000000000000" pitchFamily="2" charset="2"/>
              <a:buChar char="ü"/>
            </a:pPr>
            <a:r>
              <a:rPr lang="en-US" sz="2800" dirty="0"/>
              <a:t>Gas vs. Brakes</a:t>
            </a:r>
          </a:p>
          <a:p>
            <a:pPr marL="285750" indent="-285750">
              <a:buFont typeface="Wingdings" panose="05000000000000000000" pitchFamily="2" charset="2"/>
              <a:buChar char="ü"/>
            </a:pPr>
            <a:r>
              <a:rPr lang="en-US" sz="2800" dirty="0"/>
              <a:t>Mistakes are forgotten</a:t>
            </a:r>
          </a:p>
          <a:p>
            <a:pPr marL="285750" indent="-285750">
              <a:buFont typeface="Wingdings" panose="05000000000000000000" pitchFamily="2" charset="2"/>
              <a:buChar char="ü"/>
            </a:pPr>
            <a:r>
              <a:rPr lang="en-US" sz="2800" dirty="0"/>
              <a:t>Friends list</a:t>
            </a:r>
          </a:p>
          <a:p>
            <a:endParaRPr lang="en-US" dirty="0"/>
          </a:p>
        </p:txBody>
      </p:sp>
    </p:spTree>
    <p:extLst>
      <p:ext uri="{BB962C8B-B14F-4D97-AF65-F5344CB8AC3E}">
        <p14:creationId xmlns:p14="http://schemas.microsoft.com/office/powerpoint/2010/main" val="129138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E2868A-FE43-68DD-4DF3-D4126E3BF204}"/>
              </a:ext>
            </a:extLst>
          </p:cNvPr>
          <p:cNvSpPr/>
          <p:nvPr/>
        </p:nvSpPr>
        <p:spPr>
          <a:xfrm>
            <a:off x="0" y="-552090"/>
            <a:ext cx="12353026" cy="2924354"/>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5669"/>
            <a:endParaRPr lang="en-US" sz="1440">
              <a:solidFill>
                <a:prstClr val="white"/>
              </a:solidFill>
              <a:latin typeface="Calibri" panose="020F0502020204030204"/>
            </a:endParaRPr>
          </a:p>
        </p:txBody>
      </p:sp>
      <p:sp>
        <p:nvSpPr>
          <p:cNvPr id="4" name="TextBox 3">
            <a:extLst>
              <a:ext uri="{FF2B5EF4-FFF2-40B4-BE49-F238E27FC236}">
                <a16:creationId xmlns:a16="http://schemas.microsoft.com/office/drawing/2014/main" id="{7D069EA9-584C-CBCF-9FFB-99E0C4C9084A}"/>
              </a:ext>
            </a:extLst>
          </p:cNvPr>
          <p:cNvSpPr txBox="1"/>
          <p:nvPr/>
        </p:nvSpPr>
        <p:spPr>
          <a:xfrm>
            <a:off x="3089189" y="626394"/>
            <a:ext cx="6904629" cy="830997"/>
          </a:xfrm>
          <a:prstGeom prst="rect">
            <a:avLst/>
          </a:prstGeom>
          <a:noFill/>
        </p:spPr>
        <p:txBody>
          <a:bodyPr wrap="square" rtlCol="0">
            <a:spAutoFit/>
          </a:bodyPr>
          <a:lstStyle/>
          <a:p>
            <a:r>
              <a:rPr lang="en-US" sz="4800" dirty="0">
                <a:solidFill>
                  <a:schemeClr val="tx2"/>
                </a:solidFill>
                <a:latin typeface="NeuzeitGroExtBla" panose="00000A00000000000000" pitchFamily="50" charset="0"/>
              </a:rPr>
              <a:t>Explaining the Trump Tariffs</a:t>
            </a:r>
            <a:r>
              <a:rPr lang="en-US" sz="4800" dirty="0">
                <a:latin typeface="NeuzeitGroExtBla" panose="00000A00000000000000" pitchFamily="50" charset="0"/>
              </a:rPr>
              <a:t>	</a:t>
            </a:r>
          </a:p>
        </p:txBody>
      </p:sp>
      <p:sp>
        <p:nvSpPr>
          <p:cNvPr id="5" name="TextBox 4">
            <a:extLst>
              <a:ext uri="{FF2B5EF4-FFF2-40B4-BE49-F238E27FC236}">
                <a16:creationId xmlns:a16="http://schemas.microsoft.com/office/drawing/2014/main" id="{F91847E5-3F43-909F-31B7-0D9EF2CAC1FD}"/>
              </a:ext>
            </a:extLst>
          </p:cNvPr>
          <p:cNvSpPr txBox="1"/>
          <p:nvPr/>
        </p:nvSpPr>
        <p:spPr>
          <a:xfrm>
            <a:off x="2604439" y="2685244"/>
            <a:ext cx="9748587" cy="4031873"/>
          </a:xfrm>
          <a:prstGeom prst="rect">
            <a:avLst/>
          </a:prstGeom>
          <a:noFill/>
        </p:spPr>
        <p:txBody>
          <a:bodyPr wrap="square" rtlCol="0">
            <a:spAutoFit/>
          </a:bodyPr>
          <a:lstStyle/>
          <a:p>
            <a:r>
              <a:rPr lang="en-US" sz="2800" b="1" dirty="0">
                <a:solidFill>
                  <a:schemeClr val="accent1"/>
                </a:solidFill>
                <a:latin typeface="Arial Black" panose="020B0A04020102020204" pitchFamily="34" charset="0"/>
              </a:rPr>
              <a:t>Negotiating Tool - </a:t>
            </a:r>
            <a:r>
              <a:rPr lang="en-US" sz="2800" dirty="0">
                <a:solidFill>
                  <a:schemeClr val="accent1"/>
                </a:solidFill>
                <a:latin typeface="Arial Black" panose="020B0A04020102020204" pitchFamily="34" charset="0"/>
              </a:rPr>
              <a:t>Distributive vs. Integrative</a:t>
            </a:r>
            <a:r>
              <a:rPr lang="en-US" sz="2800" b="1" dirty="0">
                <a:solidFill>
                  <a:schemeClr val="accent1"/>
                </a:solidFill>
                <a:latin typeface="Arial Black" panose="020B0A04020102020204" pitchFamily="34" charset="0"/>
              </a:rPr>
              <a:t>	</a:t>
            </a:r>
          </a:p>
          <a:p>
            <a:endParaRPr lang="en-US" sz="2800" b="1" dirty="0">
              <a:solidFill>
                <a:schemeClr val="accent1"/>
              </a:solidFill>
              <a:latin typeface="Arial Black" panose="020B0A04020102020204" pitchFamily="34" charset="0"/>
            </a:endParaRPr>
          </a:p>
          <a:p>
            <a:r>
              <a:rPr lang="en-US" sz="2800" b="1" dirty="0">
                <a:solidFill>
                  <a:schemeClr val="accent1"/>
                </a:solidFill>
                <a:latin typeface="Arial Black" panose="020B0A04020102020204" pitchFamily="34" charset="0"/>
              </a:rPr>
              <a:t>		</a:t>
            </a:r>
          </a:p>
          <a:p>
            <a:r>
              <a:rPr lang="en-US" sz="2800" b="1" dirty="0">
                <a:solidFill>
                  <a:schemeClr val="accent1"/>
                </a:solidFill>
                <a:latin typeface="Arial Black" panose="020B0A04020102020204" pitchFamily="34" charset="0"/>
              </a:rPr>
              <a:t>Foreign Policy - Economic Security is National 				   Security </a:t>
            </a:r>
          </a:p>
          <a:p>
            <a:endParaRPr lang="en-US" sz="2800" b="1" dirty="0">
              <a:solidFill>
                <a:schemeClr val="accent1"/>
              </a:solidFill>
              <a:latin typeface="Arial Black" panose="020B0A04020102020204" pitchFamily="34" charset="0"/>
            </a:endParaRPr>
          </a:p>
          <a:p>
            <a:r>
              <a:rPr lang="en-US" sz="2800" b="1" dirty="0">
                <a:solidFill>
                  <a:schemeClr val="accent1"/>
                </a:solidFill>
                <a:latin typeface="Arial Black" panose="020B0A04020102020204" pitchFamily="34" charset="0"/>
              </a:rPr>
              <a:t>			</a:t>
            </a:r>
          </a:p>
          <a:p>
            <a:r>
              <a:rPr lang="en-US" sz="2800" b="1" dirty="0">
                <a:solidFill>
                  <a:schemeClr val="accent1"/>
                </a:solidFill>
                <a:latin typeface="Arial Black" panose="020B0A04020102020204" pitchFamily="34" charset="0"/>
              </a:rPr>
              <a:t>Revenue Raiser</a:t>
            </a:r>
          </a:p>
          <a:p>
            <a:r>
              <a:rPr lang="en-US" sz="3200" b="1" dirty="0">
                <a:solidFill>
                  <a:schemeClr val="accent1"/>
                </a:solidFill>
              </a:rPr>
              <a:t>	</a:t>
            </a:r>
          </a:p>
        </p:txBody>
      </p:sp>
    </p:spTree>
    <p:extLst>
      <p:ext uri="{BB962C8B-B14F-4D97-AF65-F5344CB8AC3E}">
        <p14:creationId xmlns:p14="http://schemas.microsoft.com/office/powerpoint/2010/main" val="2929588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9F994-CD97-51A6-E883-D89E0C344996}"/>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5508A90-536E-4C3E-3C72-AD68A37225F5}"/>
                  </a:ext>
                </a:extLst>
              </p14:cNvPr>
              <p14:cNvContentPartPr/>
              <p14:nvPr/>
            </p14:nvContentPartPr>
            <p14:xfrm>
              <a:off x="2716995" y="4518523"/>
              <a:ext cx="32760" cy="44640"/>
            </p14:xfrm>
          </p:contentPart>
        </mc:Choice>
        <mc:Fallback xmlns="">
          <p:pic>
            <p:nvPicPr>
              <p:cNvPr id="2" name="Ink 1">
                <a:extLst>
                  <a:ext uri="{FF2B5EF4-FFF2-40B4-BE49-F238E27FC236}">
                    <a16:creationId xmlns:a16="http://schemas.microsoft.com/office/drawing/2014/main" id="{F5508A90-536E-4C3E-3C72-AD68A37225F5}"/>
                  </a:ext>
                </a:extLst>
              </p:cNvPr>
              <p:cNvPicPr/>
              <p:nvPr/>
            </p:nvPicPr>
            <p:blipFill>
              <a:blip r:embed="rId3"/>
              <a:stretch>
                <a:fillRect/>
              </a:stretch>
            </p:blipFill>
            <p:spPr>
              <a:xfrm>
                <a:off x="2710875" y="4512403"/>
                <a:ext cx="45000" cy="56880"/>
              </a:xfrm>
              <a:prstGeom prst="rect">
                <a:avLst/>
              </a:prstGeom>
            </p:spPr>
          </p:pic>
        </mc:Fallback>
      </mc:AlternateContent>
      <p:sp>
        <p:nvSpPr>
          <p:cNvPr id="3" name="Rectangle 2">
            <a:extLst>
              <a:ext uri="{FF2B5EF4-FFF2-40B4-BE49-F238E27FC236}">
                <a16:creationId xmlns:a16="http://schemas.microsoft.com/office/drawing/2014/main" id="{AD7D3AE9-003B-38B9-49D6-09DAF522F5C6}"/>
              </a:ext>
            </a:extLst>
          </p:cNvPr>
          <p:cNvSpPr/>
          <p:nvPr/>
        </p:nvSpPr>
        <p:spPr>
          <a:xfrm>
            <a:off x="12812" y="0"/>
            <a:ext cx="3508744" cy="6858000"/>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dirty="0"/>
          </a:p>
        </p:txBody>
      </p:sp>
      <p:sp>
        <p:nvSpPr>
          <p:cNvPr id="5" name="TextBox 4">
            <a:extLst>
              <a:ext uri="{FF2B5EF4-FFF2-40B4-BE49-F238E27FC236}">
                <a16:creationId xmlns:a16="http://schemas.microsoft.com/office/drawing/2014/main" id="{8DA42E46-A996-1041-86F9-10B81A5FB67C}"/>
              </a:ext>
            </a:extLst>
          </p:cNvPr>
          <p:cNvSpPr txBox="1"/>
          <p:nvPr/>
        </p:nvSpPr>
        <p:spPr>
          <a:xfrm>
            <a:off x="-79192" y="560058"/>
            <a:ext cx="3508744" cy="1569660"/>
          </a:xfrm>
          <a:prstGeom prst="rect">
            <a:avLst/>
          </a:prstGeom>
          <a:noFill/>
        </p:spPr>
        <p:txBody>
          <a:bodyPr wrap="square" rtlCol="0">
            <a:spAutoFit/>
          </a:bodyPr>
          <a:lstStyle/>
          <a:p>
            <a:pPr algn="ctr"/>
            <a:r>
              <a:rPr lang="en-US" sz="3600" b="1" dirty="0">
                <a:solidFill>
                  <a:srgbClr val="1D2C44"/>
                </a:solidFill>
                <a:latin typeface="NeuzeitGroExtBla" pitchFamily="2" charset="77"/>
              </a:rPr>
              <a:t>Key Issue:</a:t>
            </a:r>
            <a:endParaRPr lang="en-US" sz="2239" dirty="0">
              <a:solidFill>
                <a:schemeClr val="bg1"/>
              </a:solidFill>
              <a:latin typeface="Averta Std PE" pitchFamily="2" charset="0"/>
              <a:ea typeface="Lato" panose="020F0502020204030203" pitchFamily="34" charset="0"/>
              <a:cs typeface="Lato" panose="020F0502020204030203" pitchFamily="34" charset="0"/>
            </a:endParaRPr>
          </a:p>
          <a:p>
            <a:pPr algn="ctr"/>
            <a:endParaRPr lang="en-US" sz="2800" dirty="0">
              <a:solidFill>
                <a:schemeClr val="bg1"/>
              </a:solidFill>
              <a:latin typeface="Averta Std PE" pitchFamily="2" charset="0"/>
              <a:ea typeface="Lato" panose="020F0502020204030203" pitchFamily="34" charset="0"/>
              <a:cs typeface="Lato" panose="020F0502020204030203" pitchFamily="34" charset="0"/>
            </a:endParaRPr>
          </a:p>
          <a:p>
            <a:pPr algn="ctr"/>
            <a:r>
              <a:rPr lang="en-US" sz="3200" b="1" dirty="0">
                <a:solidFill>
                  <a:schemeClr val="bg1"/>
                </a:solidFill>
                <a:latin typeface="Averta Std PE" pitchFamily="2" charset="0"/>
                <a:ea typeface="Lato" panose="020F0502020204030203" pitchFamily="34" charset="0"/>
                <a:cs typeface="Lato" panose="020F0502020204030203" pitchFamily="34" charset="0"/>
              </a:rPr>
              <a:t>Winning</a:t>
            </a:r>
          </a:p>
        </p:txBody>
      </p:sp>
      <p:pic>
        <p:nvPicPr>
          <p:cNvPr id="7" name="Picture 6">
            <a:extLst>
              <a:ext uri="{FF2B5EF4-FFF2-40B4-BE49-F238E27FC236}">
                <a16:creationId xmlns:a16="http://schemas.microsoft.com/office/drawing/2014/main" id="{C7DA4ED0-F794-F279-AEA6-A6E786FA8807}"/>
              </a:ext>
            </a:extLst>
          </p:cNvPr>
          <p:cNvPicPr>
            <a:picLocks noChangeAspect="1"/>
          </p:cNvPicPr>
          <p:nvPr/>
        </p:nvPicPr>
        <p:blipFill>
          <a:blip r:embed="rId4"/>
          <a:stretch>
            <a:fillRect/>
          </a:stretch>
        </p:blipFill>
        <p:spPr>
          <a:xfrm>
            <a:off x="4426176" y="447612"/>
            <a:ext cx="7722819" cy="5625383"/>
          </a:xfrm>
          <a:prstGeom prst="rect">
            <a:avLst/>
          </a:prstGeom>
        </p:spPr>
      </p:pic>
      <p:pic>
        <p:nvPicPr>
          <p:cNvPr id="4" name="Picture 3">
            <a:extLst>
              <a:ext uri="{FF2B5EF4-FFF2-40B4-BE49-F238E27FC236}">
                <a16:creationId xmlns:a16="http://schemas.microsoft.com/office/drawing/2014/main" id="{44D981F0-4A40-4A6D-055E-9101349CCB96}"/>
              </a:ext>
            </a:extLst>
          </p:cNvPr>
          <p:cNvPicPr>
            <a:picLocks noChangeAspect="1"/>
          </p:cNvPicPr>
          <p:nvPr/>
        </p:nvPicPr>
        <p:blipFill>
          <a:blip r:embed="rId5"/>
          <a:stretch>
            <a:fillRect/>
          </a:stretch>
        </p:blipFill>
        <p:spPr>
          <a:xfrm>
            <a:off x="217701" y="2475762"/>
            <a:ext cx="3088489" cy="1651396"/>
          </a:xfrm>
          <a:prstGeom prst="rect">
            <a:avLst/>
          </a:prstGeom>
        </p:spPr>
      </p:pic>
    </p:spTree>
    <p:extLst>
      <p:ext uri="{BB962C8B-B14F-4D97-AF65-F5344CB8AC3E}">
        <p14:creationId xmlns:p14="http://schemas.microsoft.com/office/powerpoint/2010/main" val="3223493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0BD8F9D-40C9-42AC-BA14-4019C79F05B4}"/>
              </a:ext>
            </a:extLst>
          </p:cNvPr>
          <p:cNvPicPr>
            <a:picLocks noChangeAspect="1"/>
          </p:cNvPicPr>
          <p:nvPr/>
        </p:nvPicPr>
        <p:blipFill>
          <a:blip r:embed="rId2"/>
          <a:stretch>
            <a:fillRect/>
          </a:stretch>
        </p:blipFill>
        <p:spPr>
          <a:xfrm>
            <a:off x="6510261" y="1140554"/>
            <a:ext cx="4259010" cy="5040251"/>
          </a:xfrm>
          <a:prstGeom prst="rect">
            <a:avLst/>
          </a:prstGeom>
        </p:spPr>
      </p:pic>
      <p:pic>
        <p:nvPicPr>
          <p:cNvPr id="9" name="Picture 8">
            <a:extLst>
              <a:ext uri="{FF2B5EF4-FFF2-40B4-BE49-F238E27FC236}">
                <a16:creationId xmlns:a16="http://schemas.microsoft.com/office/drawing/2014/main" id="{932A9902-7C5F-0ECC-5BAE-F0F39266D7D9}"/>
              </a:ext>
            </a:extLst>
          </p:cNvPr>
          <p:cNvPicPr>
            <a:picLocks noChangeAspect="1"/>
          </p:cNvPicPr>
          <p:nvPr/>
        </p:nvPicPr>
        <p:blipFill>
          <a:blip r:embed="rId3"/>
          <a:stretch>
            <a:fillRect/>
          </a:stretch>
        </p:blipFill>
        <p:spPr>
          <a:xfrm>
            <a:off x="1069496" y="1155380"/>
            <a:ext cx="4259010" cy="5010601"/>
          </a:xfrm>
          <a:prstGeom prst="rect">
            <a:avLst/>
          </a:prstGeom>
        </p:spPr>
      </p:pic>
      <p:sp>
        <p:nvSpPr>
          <p:cNvPr id="4" name="AutoShape 2" descr="The Growth in Real Wages, by Income Group 💰">
            <a:extLst>
              <a:ext uri="{FF2B5EF4-FFF2-40B4-BE49-F238E27FC236}">
                <a16:creationId xmlns:a16="http://schemas.microsoft.com/office/drawing/2014/main" id="{0472F3AF-4922-E848-3C35-38DE4F285424}"/>
              </a:ext>
            </a:extLst>
          </p:cNvPr>
          <p:cNvSpPr>
            <a:spLocks noChangeAspect="1" noChangeArrowheads="1"/>
          </p:cNvSpPr>
          <p:nvPr/>
        </p:nvSpPr>
        <p:spPr bwMode="auto">
          <a:xfrm>
            <a:off x="2152481" y="3276599"/>
            <a:ext cx="4095919" cy="40959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he Growth in Real Wages, by Income Group 💰">
            <a:extLst>
              <a:ext uri="{FF2B5EF4-FFF2-40B4-BE49-F238E27FC236}">
                <a16:creationId xmlns:a16="http://schemas.microsoft.com/office/drawing/2014/main" id="{C07F841E-F7D5-722E-100A-C59E8DC1D6B8}"/>
              </a:ext>
            </a:extLst>
          </p:cNvPr>
          <p:cNvSpPr>
            <a:spLocks noChangeAspect="1" noChangeArrowheads="1"/>
          </p:cNvSpPr>
          <p:nvPr/>
        </p:nvSpPr>
        <p:spPr bwMode="auto">
          <a:xfrm>
            <a:off x="1132885" y="3276599"/>
            <a:ext cx="5115515" cy="51155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he Growth in Real Wages, by Income Group 💰">
            <a:extLst>
              <a:ext uri="{FF2B5EF4-FFF2-40B4-BE49-F238E27FC236}">
                <a16:creationId xmlns:a16="http://schemas.microsoft.com/office/drawing/2014/main" id="{305A50AC-C4FA-73BA-F85E-11622FF70C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9" descr="The Growth in Real Wages, by Income Group 💰">
            <a:extLst>
              <a:ext uri="{FF2B5EF4-FFF2-40B4-BE49-F238E27FC236}">
                <a16:creationId xmlns:a16="http://schemas.microsoft.com/office/drawing/2014/main" id="{79319FBC-0F1B-316D-530C-A218CC06773D}"/>
              </a:ext>
            </a:extLst>
          </p:cNvPr>
          <p:cNvSpPr>
            <a:spLocks noChangeAspect="1" noChangeArrowheads="1"/>
          </p:cNvSpPr>
          <p:nvPr/>
        </p:nvSpPr>
        <p:spPr bwMode="auto">
          <a:xfrm>
            <a:off x="3524251" y="1780254"/>
            <a:ext cx="3807134" cy="50777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1" descr="The Growth in Real Wages, by Income Group 💰">
            <a:extLst>
              <a:ext uri="{FF2B5EF4-FFF2-40B4-BE49-F238E27FC236}">
                <a16:creationId xmlns:a16="http://schemas.microsoft.com/office/drawing/2014/main" id="{C3962315-3D12-CF60-CA4C-B0BBA0E22F7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a:extLst>
              <a:ext uri="{FF2B5EF4-FFF2-40B4-BE49-F238E27FC236}">
                <a16:creationId xmlns:a16="http://schemas.microsoft.com/office/drawing/2014/main" id="{C126B146-CE42-BC85-129C-C27BC15E590D}"/>
              </a:ext>
            </a:extLst>
          </p:cNvPr>
          <p:cNvSpPr txBox="1"/>
          <p:nvPr/>
        </p:nvSpPr>
        <p:spPr>
          <a:xfrm>
            <a:off x="4482990" y="304801"/>
            <a:ext cx="2848395" cy="584775"/>
          </a:xfrm>
          <a:prstGeom prst="rect">
            <a:avLst/>
          </a:prstGeom>
          <a:noFill/>
        </p:spPr>
        <p:txBody>
          <a:bodyPr wrap="square" rtlCol="0">
            <a:spAutoFit/>
          </a:bodyPr>
          <a:lstStyle/>
          <a:p>
            <a:r>
              <a:rPr lang="en-US" sz="3200" dirty="0">
                <a:latin typeface="NeuzeitGroExtBla" panose="00000A00000000000000" pitchFamily="50" charset="0"/>
              </a:rPr>
              <a:t>Tariffs and Wages </a:t>
            </a:r>
          </a:p>
        </p:txBody>
      </p:sp>
    </p:spTree>
    <p:extLst>
      <p:ext uri="{BB962C8B-B14F-4D97-AF65-F5344CB8AC3E}">
        <p14:creationId xmlns:p14="http://schemas.microsoft.com/office/powerpoint/2010/main" val="272906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2134</TotalTime>
  <Words>809</Words>
  <Application>Microsoft Office PowerPoint</Application>
  <PresentationFormat>Widescreen</PresentationFormat>
  <Paragraphs>187</Paragraphs>
  <Slides>18</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Aptos</vt:lpstr>
      <vt:lpstr>Aptos Display</vt:lpstr>
      <vt:lpstr>Arial</vt:lpstr>
      <vt:lpstr>Arial Black</vt:lpstr>
      <vt:lpstr>Averta PE</vt:lpstr>
      <vt:lpstr>Averta Std PE</vt:lpstr>
      <vt:lpstr>Averta Std PE Bold</vt:lpstr>
      <vt:lpstr>Calibri</vt:lpstr>
      <vt:lpstr>NeuzeitGroExtBla</vt:lpstr>
      <vt:lpstr>Symbol</vt:lpstr>
      <vt:lpstr>Times New Roman</vt:lpstr>
      <vt:lpstr>Wingdings</vt:lpstr>
      <vt:lpstr>Office Theme</vt:lpstr>
      <vt:lpstr>1_Office Theme</vt:lpstr>
      <vt:lpstr>PowerPoint Presentation</vt:lpstr>
      <vt:lpstr>   </vt:lpstr>
      <vt:lpstr>2010       2015                     2021   2024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Wild</dc:creator>
  <cp:lastModifiedBy>Brian Wild</cp:lastModifiedBy>
  <cp:revision>3</cp:revision>
  <dcterms:created xsi:type="dcterms:W3CDTF">2025-01-20T19:56:29Z</dcterms:created>
  <dcterms:modified xsi:type="dcterms:W3CDTF">2025-02-21T21:01:31Z</dcterms:modified>
</cp:coreProperties>
</file>